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60"/>
  </p:notesMasterIdLst>
  <p:sldIdLst>
    <p:sldId id="256" r:id="rId5"/>
    <p:sldId id="439" r:id="rId6"/>
    <p:sldId id="440" r:id="rId7"/>
    <p:sldId id="441" r:id="rId8"/>
    <p:sldId id="442" r:id="rId9"/>
    <p:sldId id="443" r:id="rId10"/>
    <p:sldId id="444" r:id="rId11"/>
    <p:sldId id="445" r:id="rId12"/>
    <p:sldId id="447" r:id="rId13"/>
    <p:sldId id="375" r:id="rId14"/>
    <p:sldId id="455" r:id="rId15"/>
    <p:sldId id="372" r:id="rId16"/>
    <p:sldId id="376" r:id="rId17"/>
    <p:sldId id="380" r:id="rId18"/>
    <p:sldId id="377" r:id="rId19"/>
    <p:sldId id="378" r:id="rId20"/>
    <p:sldId id="374" r:id="rId21"/>
    <p:sldId id="382" r:id="rId22"/>
    <p:sldId id="379" r:id="rId23"/>
    <p:sldId id="456" r:id="rId24"/>
    <p:sldId id="451" r:id="rId25"/>
    <p:sldId id="458" r:id="rId26"/>
    <p:sldId id="459" r:id="rId27"/>
    <p:sldId id="464" r:id="rId28"/>
    <p:sldId id="460" r:id="rId29"/>
    <p:sldId id="461" r:id="rId30"/>
    <p:sldId id="462" r:id="rId31"/>
    <p:sldId id="479" r:id="rId32"/>
    <p:sldId id="465" r:id="rId33"/>
    <p:sldId id="475" r:id="rId34"/>
    <p:sldId id="263" r:id="rId35"/>
    <p:sldId id="476" r:id="rId36"/>
    <p:sldId id="260" r:id="rId37"/>
    <p:sldId id="262" r:id="rId38"/>
    <p:sldId id="270" r:id="rId39"/>
    <p:sldId id="466" r:id="rId40"/>
    <p:sldId id="467" r:id="rId41"/>
    <p:sldId id="468" r:id="rId42"/>
    <p:sldId id="469" r:id="rId43"/>
    <p:sldId id="471" r:id="rId44"/>
    <p:sldId id="480" r:id="rId45"/>
    <p:sldId id="481" r:id="rId46"/>
    <p:sldId id="477" r:id="rId47"/>
    <p:sldId id="478" r:id="rId48"/>
    <p:sldId id="285" r:id="rId49"/>
    <p:sldId id="453" r:id="rId50"/>
    <p:sldId id="450" r:id="rId51"/>
    <p:sldId id="448" r:id="rId52"/>
    <p:sldId id="473" r:id="rId53"/>
    <p:sldId id="482" r:id="rId54"/>
    <p:sldId id="483" r:id="rId55"/>
    <p:sldId id="484" r:id="rId56"/>
    <p:sldId id="485" r:id="rId57"/>
    <p:sldId id="463" r:id="rId58"/>
    <p:sldId id="45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CE9F7-D495-4490-ACE5-69A98495E872}" v="2" dt="2024-08-03T03:33:28.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69" autoAdjust="0"/>
    <p:restoredTop sz="92564" autoAdjust="0"/>
  </p:normalViewPr>
  <p:slideViewPr>
    <p:cSldViewPr snapToGrid="0" snapToObjects="1">
      <p:cViewPr varScale="1">
        <p:scale>
          <a:sx n="74" d="100"/>
          <a:sy n="74" d="100"/>
        </p:scale>
        <p:origin x="18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405559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11</a:t>
            </a:fld>
            <a:endParaRPr lang="en-US"/>
          </a:p>
        </p:txBody>
      </p:sp>
    </p:spTree>
    <p:extLst>
      <p:ext uri="{BB962C8B-B14F-4D97-AF65-F5344CB8AC3E}">
        <p14:creationId xmlns:p14="http://schemas.microsoft.com/office/powerpoint/2010/main" val="76591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2F69-57F6-462D-91F5-3C0ED125D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56EEE-DD6D-7D15-119D-F87434760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BB6CC-76EF-BBA4-7ADF-4E272A5FE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74705-5DA1-3A1E-F894-AB844B0994AF}"/>
              </a:ext>
            </a:extLst>
          </p:cNvPr>
          <p:cNvSpPr>
            <a:spLocks noGrp="1"/>
          </p:cNvSpPr>
          <p:nvPr>
            <p:ph type="sldNum" sz="quarter" idx="10"/>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4240898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181284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381628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3852607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113791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2F69-57F6-462D-91F5-3C0ED125D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56EEE-DD6D-7D15-119D-F87434760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BB6CC-76EF-BBA4-7ADF-4E272A5FE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74705-5DA1-3A1E-F894-AB844B0994AF}"/>
              </a:ext>
            </a:extLst>
          </p:cNvPr>
          <p:cNvSpPr>
            <a:spLocks noGrp="1"/>
          </p:cNvSpPr>
          <p:nvPr>
            <p:ph type="sldNum" sz="quarter" idx="10"/>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811006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190013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417574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0575E-E943-1343-9939-D2765D55D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3F1FF-9FEF-82A5-236E-BDBB4E767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56FC3-1C51-E156-EA63-9C72AECD55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536DB-883D-6811-D12C-CC1261B328E3}"/>
              </a:ext>
            </a:extLst>
          </p:cNvPr>
          <p:cNvSpPr>
            <a:spLocks noGrp="1"/>
          </p:cNvSpPr>
          <p:nvPr>
            <p:ph type="sldNum" sz="quarter" idx="10"/>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841319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161815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24</a:t>
            </a:fld>
            <a:endParaRPr lang="en-US"/>
          </a:p>
        </p:txBody>
      </p:sp>
    </p:spTree>
    <p:extLst>
      <p:ext uri="{BB962C8B-B14F-4D97-AF65-F5344CB8AC3E}">
        <p14:creationId xmlns:p14="http://schemas.microsoft.com/office/powerpoint/2010/main" val="168243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41075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132073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27</a:t>
            </a:fld>
            <a:endParaRPr lang="en-US"/>
          </a:p>
        </p:txBody>
      </p:sp>
    </p:spTree>
    <p:extLst>
      <p:ext uri="{BB962C8B-B14F-4D97-AF65-F5344CB8AC3E}">
        <p14:creationId xmlns:p14="http://schemas.microsoft.com/office/powerpoint/2010/main" val="2229434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577BC-8593-7559-3E33-C775DD03A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6E2BC-E686-9E28-092D-9B17F7295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DB0E6-7F2D-81EB-4D43-7E77A1A082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A80DF2-4730-A7DC-6FAA-E2A3F9364ED1}"/>
              </a:ext>
            </a:extLst>
          </p:cNvPr>
          <p:cNvSpPr>
            <a:spLocks noGrp="1"/>
          </p:cNvSpPr>
          <p:nvPr>
            <p:ph type="sldNum" sz="quarter" idx="5"/>
          </p:nvPr>
        </p:nvSpPr>
        <p:spPr/>
        <p:txBody>
          <a:bodyPr/>
          <a:lstStyle/>
          <a:p>
            <a:fld id="{6D43F7EB-B1C7-4B42-B9B2-09CB6CDA9DAA}" type="slidenum">
              <a:rPr lang="en-US" smtClean="0"/>
              <a:t>29</a:t>
            </a:fld>
            <a:endParaRPr lang="en-US"/>
          </a:p>
        </p:txBody>
      </p:sp>
    </p:spTree>
    <p:extLst>
      <p:ext uri="{BB962C8B-B14F-4D97-AF65-F5344CB8AC3E}">
        <p14:creationId xmlns:p14="http://schemas.microsoft.com/office/powerpoint/2010/main" val="3577468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DBDA9-C4F5-D5CC-A6F8-BDDAF08F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248F9-D3AB-36E9-3A03-EECE7FF80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0C86D-814E-980D-04D9-E1591B749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8866B8-3772-2E37-1020-98E157EDC2E7}"/>
              </a:ext>
            </a:extLst>
          </p:cNvPr>
          <p:cNvSpPr>
            <a:spLocks noGrp="1"/>
          </p:cNvSpPr>
          <p:nvPr>
            <p:ph type="sldNum" sz="quarter" idx="5"/>
          </p:nvPr>
        </p:nvSpPr>
        <p:spPr/>
        <p:txBody>
          <a:bodyPr/>
          <a:lstStyle/>
          <a:p>
            <a:fld id="{6D43F7EB-B1C7-4B42-B9B2-09CB6CDA9DAA}" type="slidenum">
              <a:rPr lang="en-US" smtClean="0"/>
              <a:t>30</a:t>
            </a:fld>
            <a:endParaRPr lang="en-US"/>
          </a:p>
        </p:txBody>
      </p:sp>
    </p:spTree>
    <p:extLst>
      <p:ext uri="{BB962C8B-B14F-4D97-AF65-F5344CB8AC3E}">
        <p14:creationId xmlns:p14="http://schemas.microsoft.com/office/powerpoint/2010/main" val="2786857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6E74B639-C092-3E47-9091-6F2C49B4FA86}"/>
            </a:ext>
          </a:extLst>
        </p:cNvPr>
        <p:cNvGrpSpPr/>
        <p:nvPr/>
      </p:nvGrpSpPr>
      <p:grpSpPr>
        <a:xfrm>
          <a:off x="0" y="0"/>
          <a:ext cx="0" cy="0"/>
          <a:chOff x="0" y="0"/>
          <a:chExt cx="0" cy="0"/>
        </a:xfrm>
      </p:grpSpPr>
      <p:sp>
        <p:nvSpPr>
          <p:cNvPr id="202" name="Google Shape;202;p8:notes">
            <a:extLst>
              <a:ext uri="{FF2B5EF4-FFF2-40B4-BE49-F238E27FC236}">
                <a16:creationId xmlns:a16="http://schemas.microsoft.com/office/drawing/2014/main" id="{A4C33F2D-FBE7-369B-EB4B-71C6716089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a:extLst>
              <a:ext uri="{FF2B5EF4-FFF2-40B4-BE49-F238E27FC236}">
                <a16:creationId xmlns:a16="http://schemas.microsoft.com/office/drawing/2014/main" id="{A765E7A2-AB0D-D18A-17D9-74E22423F3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61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5CD40-9E2E-41D6-6501-3B7BDA3AB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8F44D-81F4-29F2-AC3A-7CC761058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E5F36-6C14-D3DE-E923-B497D5ECD1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66CCFF-F8D1-C9F0-378F-4EADB76C2823}"/>
              </a:ext>
            </a:extLst>
          </p:cNvPr>
          <p:cNvSpPr>
            <a:spLocks noGrp="1"/>
          </p:cNvSpPr>
          <p:nvPr>
            <p:ph type="sldNum" sz="quarter" idx="10"/>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2578764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Differentiated by unique methods for implementing cybersecurity mechanisms and mitigating threats and risks</a:t>
            </a:r>
            <a:endParaRPr/>
          </a:p>
        </p:txBody>
      </p:sp>
      <p:sp>
        <p:nvSpPr>
          <p:cNvPr id="282" name="Google Shape;28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2F714745-7D3D-D876-ACC0-D234B448F3BA}"/>
            </a:ext>
          </a:extLst>
        </p:cNvPr>
        <p:cNvGrpSpPr/>
        <p:nvPr/>
      </p:nvGrpSpPr>
      <p:grpSpPr>
        <a:xfrm>
          <a:off x="0" y="0"/>
          <a:ext cx="0" cy="0"/>
          <a:chOff x="0" y="0"/>
          <a:chExt cx="0" cy="0"/>
        </a:xfrm>
      </p:grpSpPr>
      <p:sp>
        <p:nvSpPr>
          <p:cNvPr id="280" name="Google Shape;280;p15:notes">
            <a:extLst>
              <a:ext uri="{FF2B5EF4-FFF2-40B4-BE49-F238E27FC236}">
                <a16:creationId xmlns:a16="http://schemas.microsoft.com/office/drawing/2014/main" id="{C87B35DD-5A2B-1EC4-BD73-9866BCD2D5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a:extLst>
              <a:ext uri="{FF2B5EF4-FFF2-40B4-BE49-F238E27FC236}">
                <a16:creationId xmlns:a16="http://schemas.microsoft.com/office/drawing/2014/main" id="{EB9DC96E-391C-B6D7-E67F-7DC5DE60EE2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Differentiated by unique methods for implementing cybersecurity mechanisms and mitigating threats and risks</a:t>
            </a:r>
            <a:endParaRPr dirty="0"/>
          </a:p>
        </p:txBody>
      </p:sp>
      <p:sp>
        <p:nvSpPr>
          <p:cNvPr id="282" name="Google Shape;282;p15:notes">
            <a:extLst>
              <a:ext uri="{FF2B5EF4-FFF2-40B4-BE49-F238E27FC236}">
                <a16:creationId xmlns:a16="http://schemas.microsoft.com/office/drawing/2014/main" id="{FAE4561B-D538-4D1F-168D-CEBEC44FE0C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025333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934B2969-6D0C-843C-C7B2-A1B9F84D2DD7}"/>
            </a:ext>
          </a:extLst>
        </p:cNvPr>
        <p:cNvGrpSpPr/>
        <p:nvPr/>
      </p:nvGrpSpPr>
      <p:grpSpPr>
        <a:xfrm>
          <a:off x="0" y="0"/>
          <a:ext cx="0" cy="0"/>
          <a:chOff x="0" y="0"/>
          <a:chExt cx="0" cy="0"/>
        </a:xfrm>
      </p:grpSpPr>
      <p:sp>
        <p:nvSpPr>
          <p:cNvPr id="280" name="Google Shape;280;p15:notes">
            <a:extLst>
              <a:ext uri="{FF2B5EF4-FFF2-40B4-BE49-F238E27FC236}">
                <a16:creationId xmlns:a16="http://schemas.microsoft.com/office/drawing/2014/main" id="{575391FC-0CD3-C633-3A00-125EF66A08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a:extLst>
              <a:ext uri="{FF2B5EF4-FFF2-40B4-BE49-F238E27FC236}">
                <a16:creationId xmlns:a16="http://schemas.microsoft.com/office/drawing/2014/main" id="{24A013C7-F36A-57CB-8559-29E3E7BA90C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Differentiated by unique methods for implementing cybersecurity mechanisms and mitigating threats and risks</a:t>
            </a:r>
            <a:endParaRPr dirty="0"/>
          </a:p>
        </p:txBody>
      </p:sp>
      <p:sp>
        <p:nvSpPr>
          <p:cNvPr id="282" name="Google Shape;282;p15:notes">
            <a:extLst>
              <a:ext uri="{FF2B5EF4-FFF2-40B4-BE49-F238E27FC236}">
                <a16:creationId xmlns:a16="http://schemas.microsoft.com/office/drawing/2014/main" id="{3B452DFB-852F-0A59-7F3F-5C7268CD516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470699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58D4ED1F-A653-F622-F07E-D63E03592358}"/>
            </a:ext>
          </a:extLst>
        </p:cNvPr>
        <p:cNvGrpSpPr/>
        <p:nvPr/>
      </p:nvGrpSpPr>
      <p:grpSpPr>
        <a:xfrm>
          <a:off x="0" y="0"/>
          <a:ext cx="0" cy="0"/>
          <a:chOff x="0" y="0"/>
          <a:chExt cx="0" cy="0"/>
        </a:xfrm>
      </p:grpSpPr>
      <p:sp>
        <p:nvSpPr>
          <p:cNvPr id="280" name="Google Shape;280;p15:notes">
            <a:extLst>
              <a:ext uri="{FF2B5EF4-FFF2-40B4-BE49-F238E27FC236}">
                <a16:creationId xmlns:a16="http://schemas.microsoft.com/office/drawing/2014/main" id="{D0AEBF48-AA75-4CD8-5754-767DFA2D96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a:extLst>
              <a:ext uri="{FF2B5EF4-FFF2-40B4-BE49-F238E27FC236}">
                <a16:creationId xmlns:a16="http://schemas.microsoft.com/office/drawing/2014/main" id="{6181DE27-C51E-6ECF-247E-2E2945796E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Differentiated by unique methods for implementing cybersecurity mechanisms and mitigating threats and risks</a:t>
            </a:r>
            <a:endParaRPr dirty="0"/>
          </a:p>
        </p:txBody>
      </p:sp>
      <p:sp>
        <p:nvSpPr>
          <p:cNvPr id="282" name="Google Shape;282;p15:notes">
            <a:extLst>
              <a:ext uri="{FF2B5EF4-FFF2-40B4-BE49-F238E27FC236}">
                <a16:creationId xmlns:a16="http://schemas.microsoft.com/office/drawing/2014/main" id="{3CF97021-ABB9-6F6A-166A-751B7A366E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645936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809F554C-4DD9-DF23-8796-B9073162717E}"/>
            </a:ext>
          </a:extLst>
        </p:cNvPr>
        <p:cNvGrpSpPr/>
        <p:nvPr/>
      </p:nvGrpSpPr>
      <p:grpSpPr>
        <a:xfrm>
          <a:off x="0" y="0"/>
          <a:ext cx="0" cy="0"/>
          <a:chOff x="0" y="0"/>
          <a:chExt cx="0" cy="0"/>
        </a:xfrm>
      </p:grpSpPr>
      <p:sp>
        <p:nvSpPr>
          <p:cNvPr id="280" name="Google Shape;280;p15:notes">
            <a:extLst>
              <a:ext uri="{FF2B5EF4-FFF2-40B4-BE49-F238E27FC236}">
                <a16:creationId xmlns:a16="http://schemas.microsoft.com/office/drawing/2014/main" id="{F7412DB3-3A41-1B70-BBC4-DA97949B85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a:extLst>
              <a:ext uri="{FF2B5EF4-FFF2-40B4-BE49-F238E27FC236}">
                <a16:creationId xmlns:a16="http://schemas.microsoft.com/office/drawing/2014/main" id="{1EC23711-AC01-476B-6ABC-1E8D073A20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Once you let people use, configure or operate anything in any domain area, it becomes a cybersecurity thing</a:t>
            </a:r>
            <a:endParaRPr dirty="0"/>
          </a:p>
        </p:txBody>
      </p:sp>
      <p:sp>
        <p:nvSpPr>
          <p:cNvPr id="282" name="Google Shape;282;p15:notes">
            <a:extLst>
              <a:ext uri="{FF2B5EF4-FFF2-40B4-BE49-F238E27FC236}">
                <a16:creationId xmlns:a16="http://schemas.microsoft.com/office/drawing/2014/main" id="{2564BE23-6712-0966-5442-4CE222DFEC8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796857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A8AE8-F597-CECC-06C6-113CF423C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AA55D-37C8-D6E7-0929-D741DA43C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2752C-6C71-55B4-813D-1FA197CC6A61}"/>
              </a:ext>
            </a:extLst>
          </p:cNvPr>
          <p:cNvSpPr>
            <a:spLocks noGrp="1"/>
          </p:cNvSpPr>
          <p:nvPr>
            <p:ph type="body" idx="1"/>
          </p:nvPr>
        </p:nvSpPr>
        <p:spPr/>
        <p:txBody>
          <a:bodyPr/>
          <a:lstStyle/>
          <a:p>
            <a:r>
              <a:rPr lang="en-US" dirty="0"/>
              <a:t>Second bullet ones use combinations of the first ones</a:t>
            </a:r>
          </a:p>
          <a:p>
            <a:r>
              <a:rPr lang="en-US" dirty="0"/>
              <a:t>Computer scientists / computer </a:t>
            </a:r>
            <a:r>
              <a:rPr lang="en-US" dirty="0" err="1"/>
              <a:t>engineres</a:t>
            </a:r>
            <a:r>
              <a:rPr lang="en-US" dirty="0"/>
              <a:t> do too</a:t>
            </a:r>
          </a:p>
          <a:p>
            <a:r>
              <a:rPr lang="en-US" dirty="0"/>
              <a:t>Software engineers are pretty much just borrowing the math of engineering – here we start heading towards cyber</a:t>
            </a:r>
          </a:p>
        </p:txBody>
      </p:sp>
      <p:sp>
        <p:nvSpPr>
          <p:cNvPr id="4" name="Slide Number Placeholder 3">
            <a:extLst>
              <a:ext uri="{FF2B5EF4-FFF2-40B4-BE49-F238E27FC236}">
                <a16:creationId xmlns:a16="http://schemas.microsoft.com/office/drawing/2014/main" id="{DACF36FE-E57F-9033-F348-873CA256A2FE}"/>
              </a:ext>
            </a:extLst>
          </p:cNvPr>
          <p:cNvSpPr>
            <a:spLocks noGrp="1"/>
          </p:cNvSpPr>
          <p:nvPr>
            <p:ph type="sldNum" sz="quarter" idx="5"/>
          </p:nvPr>
        </p:nvSpPr>
        <p:spPr/>
        <p:txBody>
          <a:bodyPr/>
          <a:lstStyle/>
          <a:p>
            <a:fld id="{6D43F7EB-B1C7-4B42-B9B2-09CB6CDA9DAA}" type="slidenum">
              <a:rPr lang="en-US" smtClean="0"/>
              <a:t>40</a:t>
            </a:fld>
            <a:endParaRPr lang="en-US"/>
          </a:p>
        </p:txBody>
      </p:sp>
    </p:spTree>
    <p:extLst>
      <p:ext uri="{BB962C8B-B14F-4D97-AF65-F5344CB8AC3E}">
        <p14:creationId xmlns:p14="http://schemas.microsoft.com/office/powerpoint/2010/main" val="3762973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325A57AB-D3E5-EA51-370C-679ED57AB6B5}"/>
            </a:ext>
          </a:extLst>
        </p:cNvPr>
        <p:cNvGrpSpPr/>
        <p:nvPr/>
      </p:nvGrpSpPr>
      <p:grpSpPr>
        <a:xfrm>
          <a:off x="0" y="0"/>
          <a:ext cx="0" cy="0"/>
          <a:chOff x="0" y="0"/>
          <a:chExt cx="0" cy="0"/>
        </a:xfrm>
      </p:grpSpPr>
      <p:sp>
        <p:nvSpPr>
          <p:cNvPr id="459" name="Google Shape;459;p29:notes">
            <a:extLst>
              <a:ext uri="{FF2B5EF4-FFF2-40B4-BE49-F238E27FC236}">
                <a16:creationId xmlns:a16="http://schemas.microsoft.com/office/drawing/2014/main" id="{6A1A7965-4370-1A9D-E566-CA173782DC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9:notes">
            <a:extLst>
              <a:ext uri="{FF2B5EF4-FFF2-40B4-BE49-F238E27FC236}">
                <a16:creationId xmlns:a16="http://schemas.microsoft.com/office/drawing/2014/main" id="{882368DC-B613-A73B-A770-FCDCBB1FE5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1" name="Google Shape;461;p29:notes">
            <a:extLst>
              <a:ext uri="{FF2B5EF4-FFF2-40B4-BE49-F238E27FC236}">
                <a16:creationId xmlns:a16="http://schemas.microsoft.com/office/drawing/2014/main" id="{77A4CA59-7DBF-7492-67A8-6D1D347DCB8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95202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4</a:t>
            </a:fld>
            <a:endParaRPr lang="en-US"/>
          </a:p>
        </p:txBody>
      </p:sp>
    </p:spTree>
    <p:extLst>
      <p:ext uri="{BB962C8B-B14F-4D97-AF65-F5344CB8AC3E}">
        <p14:creationId xmlns:p14="http://schemas.microsoft.com/office/powerpoint/2010/main" val="3799772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DB919B3B-9092-A5A1-5288-3A3D7E625DD3}"/>
            </a:ext>
          </a:extLst>
        </p:cNvPr>
        <p:cNvGrpSpPr/>
        <p:nvPr/>
      </p:nvGrpSpPr>
      <p:grpSpPr>
        <a:xfrm>
          <a:off x="0" y="0"/>
          <a:ext cx="0" cy="0"/>
          <a:chOff x="0" y="0"/>
          <a:chExt cx="0" cy="0"/>
        </a:xfrm>
      </p:grpSpPr>
      <p:sp>
        <p:nvSpPr>
          <p:cNvPr id="459" name="Google Shape;459;p29:notes">
            <a:extLst>
              <a:ext uri="{FF2B5EF4-FFF2-40B4-BE49-F238E27FC236}">
                <a16:creationId xmlns:a16="http://schemas.microsoft.com/office/drawing/2014/main" id="{2DDBC7CF-BA7D-36AC-BEB8-2F5E544A7F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9:notes">
            <a:extLst>
              <a:ext uri="{FF2B5EF4-FFF2-40B4-BE49-F238E27FC236}">
                <a16:creationId xmlns:a16="http://schemas.microsoft.com/office/drawing/2014/main" id="{4938CA71-1B7B-D112-D3D5-B086189040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1" name="Google Shape;461;p29:notes">
            <a:extLst>
              <a:ext uri="{FF2B5EF4-FFF2-40B4-BE49-F238E27FC236}">
                <a16:creationId xmlns:a16="http://schemas.microsoft.com/office/drawing/2014/main" id="{1F0944D0-5B3B-9FB1-5199-E8540C893E2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922443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47</a:t>
            </a:fld>
            <a:endParaRPr lang="en-US"/>
          </a:p>
        </p:txBody>
      </p:sp>
    </p:spTree>
    <p:extLst>
      <p:ext uri="{BB962C8B-B14F-4D97-AF65-F5344CB8AC3E}">
        <p14:creationId xmlns:p14="http://schemas.microsoft.com/office/powerpoint/2010/main" val="1250040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D8C15-AEC9-0019-5C65-8B32F2395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0FE3-CD9C-9B5C-BE9A-478D80A3FD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DA47A-F5AB-06B3-A207-A5FA9C3760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1972BC-105E-DE5E-754C-2A9AF4E0581E}"/>
              </a:ext>
            </a:extLst>
          </p:cNvPr>
          <p:cNvSpPr>
            <a:spLocks noGrp="1"/>
          </p:cNvSpPr>
          <p:nvPr>
            <p:ph type="sldNum" sz="quarter" idx="5"/>
          </p:nvPr>
        </p:nvSpPr>
        <p:spPr/>
        <p:txBody>
          <a:bodyPr/>
          <a:lstStyle/>
          <a:p>
            <a:fld id="{6D43F7EB-B1C7-4B42-B9B2-09CB6CDA9DAA}" type="slidenum">
              <a:rPr lang="en-US" smtClean="0"/>
              <a:t>48</a:t>
            </a:fld>
            <a:endParaRPr lang="en-US"/>
          </a:p>
        </p:txBody>
      </p:sp>
    </p:spTree>
    <p:extLst>
      <p:ext uri="{BB962C8B-B14F-4D97-AF65-F5344CB8AC3E}">
        <p14:creationId xmlns:p14="http://schemas.microsoft.com/office/powerpoint/2010/main" val="3279999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15D50-D092-2C9D-6A76-28912DC11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A578B-4B8E-7B85-E4DC-E4BC60407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7F7AB-B5F0-6DED-4451-65E8AEFFC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C73C2A-4A12-4DAD-61DB-074692FCE2F7}"/>
              </a:ext>
            </a:extLst>
          </p:cNvPr>
          <p:cNvSpPr>
            <a:spLocks noGrp="1"/>
          </p:cNvSpPr>
          <p:nvPr>
            <p:ph type="sldNum" sz="quarter" idx="5"/>
          </p:nvPr>
        </p:nvSpPr>
        <p:spPr/>
        <p:txBody>
          <a:bodyPr/>
          <a:lstStyle/>
          <a:p>
            <a:fld id="{6D43F7EB-B1C7-4B42-B9B2-09CB6CDA9DAA}" type="slidenum">
              <a:rPr lang="en-US" smtClean="0"/>
              <a:t>49</a:t>
            </a:fld>
            <a:endParaRPr lang="en-US"/>
          </a:p>
        </p:txBody>
      </p:sp>
    </p:spTree>
    <p:extLst>
      <p:ext uri="{BB962C8B-B14F-4D97-AF65-F5344CB8AC3E}">
        <p14:creationId xmlns:p14="http://schemas.microsoft.com/office/powerpoint/2010/main" val="2606033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50</a:t>
            </a:fld>
            <a:endParaRPr lang="en-US"/>
          </a:p>
        </p:txBody>
      </p:sp>
    </p:spTree>
    <p:extLst>
      <p:ext uri="{BB962C8B-B14F-4D97-AF65-F5344CB8AC3E}">
        <p14:creationId xmlns:p14="http://schemas.microsoft.com/office/powerpoint/2010/main" val="257802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19BF5-829A-A301-472D-573EAB51C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C38C5-A854-1D85-56F3-308D71BA0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6CF79-4EF9-C30C-FCAF-72DC5B1708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135CDC-D3DF-26FF-91EE-A81DCE68F864}"/>
              </a:ext>
            </a:extLst>
          </p:cNvPr>
          <p:cNvSpPr>
            <a:spLocks noGrp="1"/>
          </p:cNvSpPr>
          <p:nvPr>
            <p:ph type="sldNum" sz="quarter" idx="5"/>
          </p:nvPr>
        </p:nvSpPr>
        <p:spPr/>
        <p:txBody>
          <a:bodyPr/>
          <a:lstStyle/>
          <a:p>
            <a:fld id="{6D43F7EB-B1C7-4B42-B9B2-09CB6CDA9DAA}" type="slidenum">
              <a:rPr lang="en-US" smtClean="0"/>
              <a:t>51</a:t>
            </a:fld>
            <a:endParaRPr lang="en-US"/>
          </a:p>
        </p:txBody>
      </p:sp>
    </p:spTree>
    <p:extLst>
      <p:ext uri="{BB962C8B-B14F-4D97-AF65-F5344CB8AC3E}">
        <p14:creationId xmlns:p14="http://schemas.microsoft.com/office/powerpoint/2010/main" val="74210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17BD-C772-ADA6-92B9-72E86562D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D5639-8CC7-0D5A-091F-169A79D62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243FD-E57E-D9BE-FFA8-259DEADF2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BFDD13-8819-8ECA-7FAC-3205AA0A1A6D}"/>
              </a:ext>
            </a:extLst>
          </p:cNvPr>
          <p:cNvSpPr>
            <a:spLocks noGrp="1"/>
          </p:cNvSpPr>
          <p:nvPr>
            <p:ph type="sldNum" sz="quarter" idx="5"/>
          </p:nvPr>
        </p:nvSpPr>
        <p:spPr/>
        <p:txBody>
          <a:bodyPr/>
          <a:lstStyle/>
          <a:p>
            <a:fld id="{6D43F7EB-B1C7-4B42-B9B2-09CB6CDA9DAA}" type="slidenum">
              <a:rPr lang="en-US" smtClean="0"/>
              <a:t>52</a:t>
            </a:fld>
            <a:endParaRPr lang="en-US"/>
          </a:p>
        </p:txBody>
      </p:sp>
    </p:spTree>
    <p:extLst>
      <p:ext uri="{BB962C8B-B14F-4D97-AF65-F5344CB8AC3E}">
        <p14:creationId xmlns:p14="http://schemas.microsoft.com/office/powerpoint/2010/main" val="123622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53</a:t>
            </a:fld>
            <a:endParaRPr lang="en-US"/>
          </a:p>
        </p:txBody>
      </p:sp>
    </p:spTree>
    <p:extLst>
      <p:ext uri="{BB962C8B-B14F-4D97-AF65-F5344CB8AC3E}">
        <p14:creationId xmlns:p14="http://schemas.microsoft.com/office/powerpoint/2010/main" val="32069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54</a:t>
            </a:fld>
            <a:endParaRPr lang="en-US"/>
          </a:p>
        </p:txBody>
      </p:sp>
    </p:spTree>
    <p:extLst>
      <p:ext uri="{BB962C8B-B14F-4D97-AF65-F5344CB8AC3E}">
        <p14:creationId xmlns:p14="http://schemas.microsoft.com/office/powerpoint/2010/main" val="231242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7CF4-A3FC-59B3-363A-ABE5CD221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7CEB-DCDA-5EFE-17CA-4812F4A7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CE0D1-FAC1-3573-FEB3-05E009B4BF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723A26-6185-801B-CB26-FE3EF15B4DCF}"/>
              </a:ext>
            </a:extLst>
          </p:cNvPr>
          <p:cNvSpPr>
            <a:spLocks noGrp="1"/>
          </p:cNvSpPr>
          <p:nvPr>
            <p:ph type="sldNum" sz="quarter" idx="10"/>
          </p:nvPr>
        </p:nvSpPr>
        <p:spPr/>
        <p:txBody>
          <a:bodyPr/>
          <a:lstStyle/>
          <a:p>
            <a:fld id="{6D43F7EB-B1C7-4B42-B9B2-09CB6CDA9DAA}" type="slidenum">
              <a:rPr lang="en-US" smtClean="0"/>
              <a:t>5</a:t>
            </a:fld>
            <a:endParaRPr lang="en-US"/>
          </a:p>
        </p:txBody>
      </p:sp>
    </p:spTree>
    <p:extLst>
      <p:ext uri="{BB962C8B-B14F-4D97-AF65-F5344CB8AC3E}">
        <p14:creationId xmlns:p14="http://schemas.microsoft.com/office/powerpoint/2010/main" val="3747683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55</a:t>
            </a:fld>
            <a:endParaRPr lang="en-US"/>
          </a:p>
        </p:txBody>
      </p:sp>
    </p:spTree>
    <p:extLst>
      <p:ext uri="{BB962C8B-B14F-4D97-AF65-F5344CB8AC3E}">
        <p14:creationId xmlns:p14="http://schemas.microsoft.com/office/powerpoint/2010/main" val="330669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46BA-E28D-CE34-0398-9736A8605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CAC6C-F300-EE7F-D0BE-F2610360A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40104-59BF-F765-1D83-18760643B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90B811-959B-9F3B-D625-0A4A852F31D8}"/>
              </a:ext>
            </a:extLst>
          </p:cNvPr>
          <p:cNvSpPr>
            <a:spLocks noGrp="1"/>
          </p:cNvSpPr>
          <p:nvPr>
            <p:ph type="sldNum" sz="quarter" idx="10"/>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32841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83EED-1131-9ECE-ACD3-41984057A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59404-4BCA-630E-6F25-787F43B7F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60A83-6038-7F32-1EE7-19AA369B5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82D85E-E4BC-44F6-096C-0DB311AB0C94}"/>
              </a:ext>
            </a:extLst>
          </p:cNvPr>
          <p:cNvSpPr>
            <a:spLocks noGrp="1"/>
          </p:cNvSpPr>
          <p:nvPr>
            <p:ph type="sldNum" sz="quarter" idx="10"/>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339742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7049-613B-4A48-F1A5-AAF97D88F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360-55FA-1473-B558-0BE6F1A8B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6C042-88DE-8AC0-9C84-3BCC10DF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965CD-BF35-0118-27D3-06DA32C3579A}"/>
              </a:ext>
            </a:extLst>
          </p:cNvPr>
          <p:cNvSpPr>
            <a:spLocks noGrp="1"/>
          </p:cNvSpPr>
          <p:nvPr>
            <p:ph type="sldNum" sz="quarter" idx="10"/>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418510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291992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ah.edu/news/news/the-university-of-alabama-in-huntsville-demonstrates-cybersecurity-software-aboard-a-lockheed-martin-technology-demonstrator-cubes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rtl-sdr.com/etherify-transmitting-morse-code-via-raspberry-pi-ethernet-rf-leakage/" TargetMode="External"/><Relationship Id="rId3" Type="http://schemas.openxmlformats.org/officeDocument/2006/relationships/hyperlink" Target="https://www.bankinfosecurity.com/lantenna-attacks-exploit-air-gapped-networks-via-ethernet-cables-a-17688" TargetMode="External"/><Relationship Id="rId7" Type="http://schemas.openxmlformats.org/officeDocument/2006/relationships/hyperlink" Target="https://www.rtl-sdr.com/snooping-network-traffic-from-lan-cables-with-an-rtl-sdr-or-hackr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sq5bpf/etherify" TargetMode="External"/><Relationship Id="rId5" Type="http://schemas.openxmlformats.org/officeDocument/2006/relationships/hyperlink" Target="https://lipkowski.com/etherify/" TargetMode="External"/><Relationship Id="rId4" Type="http://schemas.openxmlformats.org/officeDocument/2006/relationships/hyperlink" Target="https://arxiv.org/pdf/2110.00104.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dirty="0">
                <a:solidFill>
                  <a:srgbClr val="00B0F0"/>
                </a:solidFill>
              </a:rPr>
              <a:t>Lecture </a:t>
            </a:r>
            <a:r>
              <a:rPr lang="en-US" sz="3600" dirty="0">
                <a:solidFill>
                  <a:srgbClr val="00B0F0"/>
                </a:solidFill>
              </a:rPr>
              <a:t>Three</a:t>
            </a: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The Future</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Challenge of Space System Cybersecurity: Architecture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a:bodyPr>
          <a:lstStyle/>
          <a:p>
            <a:r>
              <a:rPr lang="en-US" dirty="0"/>
              <a:t>Telemetry can be used for anomaly detection, just like on systems such as other critical infrastructure / SCADA</a:t>
            </a:r>
          </a:p>
          <a:p>
            <a:r>
              <a:rPr lang="en-US" dirty="0"/>
              <a:t>Marrying telemetry to traditional threat hunting is a novel-</a:t>
            </a:r>
            <a:r>
              <a:rPr lang="en-US" dirty="0" err="1"/>
              <a:t>ish</a:t>
            </a:r>
            <a:r>
              <a:rPr lang="en-US" dirty="0"/>
              <a:t> way to approach cybersecurity for space</a:t>
            </a:r>
          </a:p>
          <a:p>
            <a:r>
              <a:rPr lang="en-US" dirty="0"/>
              <a:t>Need to understand the potential folly in relying on standard data from the vehicle if it is compromised</a:t>
            </a:r>
          </a:p>
          <a:p>
            <a:r>
              <a:rPr lang="en-US" dirty="0"/>
              <a:t>Using something like visual tracking etc. maybe only reliable method to pare the two</a:t>
            </a:r>
          </a:p>
        </p:txBody>
      </p:sp>
    </p:spTree>
    <p:extLst>
      <p:ext uri="{BB962C8B-B14F-4D97-AF65-F5344CB8AC3E}">
        <p14:creationId xmlns:p14="http://schemas.microsoft.com/office/powerpoint/2010/main" val="29585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Cybersecurity</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UAH SSD</a:t>
            </a:r>
          </a:p>
          <a:p>
            <a:r>
              <a:rPr lang="en-US" dirty="0"/>
              <a:t>STARGATE</a:t>
            </a:r>
          </a:p>
        </p:txBody>
      </p:sp>
    </p:spTree>
    <p:extLst>
      <p:ext uri="{BB962C8B-B14F-4D97-AF65-F5344CB8AC3E}">
        <p14:creationId xmlns:p14="http://schemas.microsoft.com/office/powerpoint/2010/main" val="265199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E539-DF67-8A8F-3275-80619777D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D964-EEB9-3BE8-1FB3-935088C0CD37}"/>
              </a:ext>
            </a:extLst>
          </p:cNvPr>
          <p:cNvSpPr>
            <a:spLocks noGrp="1"/>
          </p:cNvSpPr>
          <p:nvPr>
            <p:ph type="title"/>
          </p:nvPr>
        </p:nvSpPr>
        <p:spPr/>
        <p:txBody>
          <a:bodyPr/>
          <a:lstStyle/>
          <a:p>
            <a:r>
              <a:rPr lang="en-US" b="1" dirty="0">
                <a:solidFill>
                  <a:srgbClr val="00B0F0"/>
                </a:solidFill>
              </a:rPr>
              <a:t>Space Rated Cybersecurity</a:t>
            </a:r>
          </a:p>
        </p:txBody>
      </p:sp>
      <p:sp>
        <p:nvSpPr>
          <p:cNvPr id="3" name="Content Placeholder 2">
            <a:extLst>
              <a:ext uri="{FF2B5EF4-FFF2-40B4-BE49-F238E27FC236}">
                <a16:creationId xmlns:a16="http://schemas.microsoft.com/office/drawing/2014/main" id="{35DEDEA1-3F28-84FE-E752-445732B3A982}"/>
              </a:ext>
            </a:extLst>
          </p:cNvPr>
          <p:cNvSpPr>
            <a:spLocks noGrp="1"/>
          </p:cNvSpPr>
          <p:nvPr>
            <p:ph idx="1"/>
          </p:nvPr>
        </p:nvSpPr>
        <p:spPr/>
        <p:txBody>
          <a:bodyPr>
            <a:normAutofit/>
          </a:bodyPr>
          <a:lstStyle/>
          <a:p>
            <a:pPr marL="36900" indent="0">
              <a:buNone/>
            </a:pPr>
            <a:endParaRPr lang="en-US" dirty="0"/>
          </a:p>
        </p:txBody>
      </p:sp>
      <p:pic>
        <p:nvPicPr>
          <p:cNvPr id="2050" name="Picture 2" descr="CubeSAT">
            <a:extLst>
              <a:ext uri="{FF2B5EF4-FFF2-40B4-BE49-F238E27FC236}">
                <a16:creationId xmlns:a16="http://schemas.microsoft.com/office/drawing/2014/main" id="{F0FA899D-1B5E-8B19-089E-CB2AB041F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98D552-84D9-EA23-751C-340E974FBD3A}"/>
              </a:ext>
            </a:extLst>
          </p:cNvPr>
          <p:cNvSpPr txBox="1"/>
          <p:nvPr/>
        </p:nvSpPr>
        <p:spPr>
          <a:xfrm>
            <a:off x="-1" y="0"/>
            <a:ext cx="7919049" cy="1815882"/>
          </a:xfrm>
          <a:prstGeom prst="rect">
            <a:avLst/>
          </a:prstGeom>
          <a:noFill/>
        </p:spPr>
        <p:txBody>
          <a:bodyPr wrap="square">
            <a:spAutoFit/>
          </a:bodyPr>
          <a:lstStyle/>
          <a:p>
            <a:pPr algn="l"/>
            <a:r>
              <a:rPr lang="en-US" sz="2800" b="0" i="0" dirty="0">
                <a:solidFill>
                  <a:srgbClr val="00B0F0"/>
                </a:solidFill>
                <a:effectLst/>
                <a:latin typeface="+mj-lt"/>
              </a:rPr>
              <a:t>The University of Alabama in Huntsville demonstrates cybersecurity software aboard a Lockheed Martin technology demonstrator CubeSat</a:t>
            </a:r>
          </a:p>
        </p:txBody>
      </p:sp>
    </p:spTree>
    <p:extLst>
      <p:ext uri="{BB962C8B-B14F-4D97-AF65-F5344CB8AC3E}">
        <p14:creationId xmlns:p14="http://schemas.microsoft.com/office/powerpoint/2010/main" val="165067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Small Satellite Defender</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lnSpcReduction="10000"/>
          </a:bodyPr>
          <a:lstStyle/>
          <a:p>
            <a:r>
              <a:rPr lang="en-US" dirty="0"/>
              <a:t>OCT 05, 2023, The University of Alabama in Huntsville (UAH) today announced that it developed a cybersecurity software for the U.S. Army Space and Missile Defense Command (USASMDC). The software began performance testing on one of Lockheed Martin’s (NYSE: LMT) In-space Upgrade Satellite System (LM LINUSS™) technology demonstrator CubeSats. The software, Small Satellite Defender, is an intrusion detection system designed for small satellites.</a:t>
            </a:r>
          </a:p>
          <a:p>
            <a:r>
              <a:rPr lang="en-US" dirty="0"/>
              <a:t>The Small Satellite Defender – created by UAH students, UAH Center for Cybersecurity Research and Education (CCRE) staff and USASMDC cybersecurity engineers – will continue to run for multiple weeks collecting data and periodically transmitting data to the ground station. The students are members of the Space Testing and Resiliency Simulation team, or STARS, who perform small satellite research and development for USASMDC</a:t>
            </a:r>
          </a:p>
          <a:p>
            <a:r>
              <a:rPr lang="en-US" dirty="0"/>
              <a:t>The Small Satellite Defender runs with relatively low power, monitors for satellite specific threats and requires very low bandwidth. The software is collecting data for multiple weeks and periodically transmitting the cyber status to the ground station. The initial test results indicate the Small Satellite Defender software performed as intended, and the application passed all in-flight tests.</a:t>
            </a:r>
          </a:p>
          <a:p>
            <a:r>
              <a:rPr lang="en-US" dirty="0">
                <a:hlinkClick r:id="rId3"/>
              </a:rPr>
              <a:t>https://www.uah.edu/news/news/the-university-of-alabama-in-huntsville-demonstrates-cybersecurity-software-aboard-a-lockheed-martin-technology-demonstrator-cubesat</a:t>
            </a:r>
            <a:endParaRPr lang="en-US" dirty="0"/>
          </a:p>
          <a:p>
            <a:endParaRPr lang="en-US" dirty="0"/>
          </a:p>
        </p:txBody>
      </p:sp>
    </p:spTree>
    <p:extLst>
      <p:ext uri="{BB962C8B-B14F-4D97-AF65-F5344CB8AC3E}">
        <p14:creationId xmlns:p14="http://schemas.microsoft.com/office/powerpoint/2010/main" val="206142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The Small Satellite Defender</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Rating resource consumption</a:t>
            </a:r>
          </a:p>
          <a:p>
            <a:pPr lvl="1"/>
            <a:r>
              <a:rPr lang="en-US" dirty="0"/>
              <a:t>Aids in addressing system owner  concerns</a:t>
            </a:r>
          </a:p>
          <a:p>
            <a:pPr lvl="1"/>
            <a:r>
              <a:rPr lang="en-US" dirty="0"/>
              <a:t>Command / configuration specific measurement</a:t>
            </a:r>
          </a:p>
          <a:p>
            <a:r>
              <a:rPr lang="en-US" dirty="0"/>
              <a:t>If HW, Self-reliant housekeeping</a:t>
            </a:r>
          </a:p>
          <a:p>
            <a:pPr lvl="1"/>
            <a:r>
              <a:rPr lang="en-US" dirty="0"/>
              <a:t>Can’t rely on SV protections</a:t>
            </a:r>
          </a:p>
          <a:p>
            <a:r>
              <a:rPr lang="en-US" dirty="0"/>
              <a:t>Data routing</a:t>
            </a:r>
          </a:p>
          <a:p>
            <a:pPr lvl="1"/>
            <a:r>
              <a:rPr lang="en-US" dirty="0"/>
              <a:t>Same as payload? As telemetry? As its own channel? Unique priority?</a:t>
            </a:r>
            <a:br>
              <a:rPr lang="en-US" dirty="0"/>
            </a:br>
            <a:endParaRPr lang="en-US" dirty="0"/>
          </a:p>
          <a:p>
            <a:endParaRPr lang="en-US" dirty="0"/>
          </a:p>
        </p:txBody>
      </p:sp>
    </p:spTree>
    <p:extLst>
      <p:ext uri="{BB962C8B-B14F-4D97-AF65-F5344CB8AC3E}">
        <p14:creationId xmlns:p14="http://schemas.microsoft.com/office/powerpoint/2010/main" val="474915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STARGATE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Fictional but possible space craft cyber operations tool made from </a:t>
            </a:r>
            <a:r>
              <a:rPr lang="en-US" dirty="0" err="1"/>
              <a:t>LANtenna</a:t>
            </a:r>
            <a:r>
              <a:rPr lang="en-US" dirty="0"/>
              <a:t> and Etherify tools.</a:t>
            </a:r>
          </a:p>
          <a:p>
            <a:r>
              <a:rPr lang="en-US" dirty="0"/>
              <a:t>Airgap jumping, segmentation defeating sniffer as well as potential bi-directional communications solution.</a:t>
            </a:r>
          </a:p>
          <a:p>
            <a:r>
              <a:rPr lang="en-US" sz="1800" b="0" i="0" u="sng" strike="noStrike" dirty="0">
                <a:solidFill>
                  <a:srgbClr val="D26012"/>
                </a:solidFill>
                <a:effectLst/>
                <a:latin typeface="Lustria"/>
                <a:hlinkClick r:id="rId3"/>
              </a:rPr>
              <a:t>https://www.bankinfosecurity.com/lantenna-attacks-exploit-air-gapped-networks-via-ethernet-cables-a-17688</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4"/>
              </a:rPr>
              <a:t>https://arxiv.org/pdf/2110.00104.pdf</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5"/>
              </a:rPr>
              <a:t>https://lipkowski.com/etherify/</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6"/>
              </a:rPr>
              <a:t>https://github.com/sq5bpf/etherify</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7"/>
              </a:rPr>
              <a:t>https://www.rtl-sdr.com/snooping-network-traffic-from-lan-cables-with-an-rtl-sdr-or-hackrf/</a:t>
            </a:r>
            <a:endParaRPr lang="en-US" sz="1800" b="0" i="0" u="sng" strike="noStrike" dirty="0">
              <a:solidFill>
                <a:srgbClr val="D26012"/>
              </a:solidFill>
              <a:effectLst/>
              <a:latin typeface="Lustria"/>
            </a:endParaRPr>
          </a:p>
          <a:p>
            <a:r>
              <a:rPr lang="en-US" sz="1800" b="0" i="0" u="sng" strike="noStrike" dirty="0">
                <a:solidFill>
                  <a:srgbClr val="D26012"/>
                </a:solidFill>
                <a:effectLst/>
                <a:latin typeface="Lustria"/>
                <a:hlinkClick r:id="rId8"/>
              </a:rPr>
              <a:t>https://www.rtl-sdr.com/etherify-transmitting-morse-code-via-raspberry-pi-ethernet-rf-leakage/</a:t>
            </a:r>
            <a:br>
              <a:rPr lang="en-US" dirty="0"/>
            </a:br>
            <a:endParaRPr lang="en-US" dirty="0"/>
          </a:p>
        </p:txBody>
      </p:sp>
    </p:spTree>
    <p:extLst>
      <p:ext uri="{BB962C8B-B14F-4D97-AF65-F5344CB8AC3E}">
        <p14:creationId xmlns:p14="http://schemas.microsoft.com/office/powerpoint/2010/main" val="303777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err="1">
                <a:solidFill>
                  <a:srgbClr val="00B0F0"/>
                </a:solidFill>
              </a:rPr>
              <a:t>LANtenna</a:t>
            </a:r>
            <a:endParaRPr lang="en-US" b="1" dirty="0">
              <a:solidFill>
                <a:srgbClr val="00B0F0"/>
              </a:solidFill>
            </a:endParaRP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a:xfrm>
            <a:off x="913795" y="2076450"/>
            <a:ext cx="7179786" cy="1589775"/>
          </a:xfrm>
        </p:spPr>
        <p:txBody>
          <a:bodyPr wrap="square">
            <a:normAutofit fontScale="92500" lnSpcReduction="20000"/>
          </a:bodyPr>
          <a:lstStyle/>
          <a:p>
            <a:r>
              <a:rPr lang="en-US" sz="1400" dirty="0"/>
              <a:t>"Ethernet cable emits electromagnetic waves in the frequency bands of 125 </a:t>
            </a:r>
            <a:r>
              <a:rPr lang="en-US" sz="1400" dirty="0" err="1"/>
              <a:t>MHz.</a:t>
            </a:r>
            <a:r>
              <a:rPr lang="en-US" sz="1400" dirty="0"/>
              <a:t> Changing the adapter speed or turning it on and off makes it possible to regulate the electromagnetic radiation and its amplitude," says </a:t>
            </a:r>
            <a:r>
              <a:rPr lang="en-US" sz="1400" dirty="0" err="1"/>
              <a:t>Guri</a:t>
            </a:r>
            <a:r>
              <a:rPr lang="en-US" sz="1400" dirty="0"/>
              <a:t>.</a:t>
            </a:r>
          </a:p>
          <a:p>
            <a:r>
              <a:rPr lang="en-US" sz="1400" dirty="0"/>
              <a:t>In this case, data could be transmitted from an air-gapped computer through its Ethernet cable and received 200 cm apart, he says, adding that the signal was wrapped around 125.010 </a:t>
            </a:r>
            <a:r>
              <a:rPr lang="en-US" sz="1400" dirty="0" err="1"/>
              <a:t>MHz.</a:t>
            </a:r>
            <a:endParaRPr lang="en-US" sz="1400" dirty="0"/>
          </a:p>
          <a:p>
            <a:r>
              <a:rPr lang="en-US" sz="1400" dirty="0"/>
              <a:t>His research also showcases how a standard software-defined radio receiver in the area could decode the information and pass it to the attacker using internet.</a:t>
            </a:r>
          </a:p>
        </p:txBody>
      </p:sp>
      <p:pic>
        <p:nvPicPr>
          <p:cNvPr id="5" name="Picture 4">
            <a:extLst>
              <a:ext uri="{FF2B5EF4-FFF2-40B4-BE49-F238E27FC236}">
                <a16:creationId xmlns:a16="http://schemas.microsoft.com/office/drawing/2014/main" id="{BAC42E17-BC04-9CCE-E0A6-602E205E8488}"/>
              </a:ext>
            </a:extLst>
          </p:cNvPr>
          <p:cNvPicPr>
            <a:picLocks noChangeAspect="1"/>
          </p:cNvPicPr>
          <p:nvPr/>
        </p:nvPicPr>
        <p:blipFill>
          <a:blip r:embed="rId3"/>
          <a:stretch>
            <a:fillRect/>
          </a:stretch>
        </p:blipFill>
        <p:spPr>
          <a:xfrm>
            <a:off x="3929390" y="3771901"/>
            <a:ext cx="4076700" cy="3019425"/>
          </a:xfrm>
          <a:prstGeom prst="rect">
            <a:avLst/>
          </a:prstGeom>
        </p:spPr>
      </p:pic>
      <p:pic>
        <p:nvPicPr>
          <p:cNvPr id="7" name="Picture 6">
            <a:extLst>
              <a:ext uri="{FF2B5EF4-FFF2-40B4-BE49-F238E27FC236}">
                <a16:creationId xmlns:a16="http://schemas.microsoft.com/office/drawing/2014/main" id="{E61BF611-0CD4-A1E8-A951-2377BD22ECD6}"/>
              </a:ext>
            </a:extLst>
          </p:cNvPr>
          <p:cNvPicPr>
            <a:picLocks noChangeAspect="1"/>
          </p:cNvPicPr>
          <p:nvPr/>
        </p:nvPicPr>
        <p:blipFill>
          <a:blip r:embed="rId4"/>
          <a:stretch>
            <a:fillRect/>
          </a:stretch>
        </p:blipFill>
        <p:spPr>
          <a:xfrm>
            <a:off x="8093581" y="1190626"/>
            <a:ext cx="4038600" cy="5600700"/>
          </a:xfrm>
          <a:prstGeom prst="rect">
            <a:avLst/>
          </a:prstGeom>
        </p:spPr>
      </p:pic>
    </p:spTree>
    <p:extLst>
      <p:ext uri="{BB962C8B-B14F-4D97-AF65-F5344CB8AC3E}">
        <p14:creationId xmlns:p14="http://schemas.microsoft.com/office/powerpoint/2010/main" val="345974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E539-DF67-8A8F-3275-80619777D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D964-EEB9-3BE8-1FB3-935088C0CD37}"/>
              </a:ext>
            </a:extLst>
          </p:cNvPr>
          <p:cNvSpPr>
            <a:spLocks noGrp="1"/>
          </p:cNvSpPr>
          <p:nvPr>
            <p:ph type="title"/>
          </p:nvPr>
        </p:nvSpPr>
        <p:spPr/>
        <p:txBody>
          <a:bodyPr/>
          <a:lstStyle/>
          <a:p>
            <a:r>
              <a:rPr lang="en-US" b="1" dirty="0">
                <a:solidFill>
                  <a:srgbClr val="00B0F0"/>
                </a:solidFill>
              </a:rPr>
              <a:t>Etherify</a:t>
            </a:r>
          </a:p>
        </p:txBody>
      </p:sp>
      <p:sp>
        <p:nvSpPr>
          <p:cNvPr id="3" name="Content Placeholder 2">
            <a:extLst>
              <a:ext uri="{FF2B5EF4-FFF2-40B4-BE49-F238E27FC236}">
                <a16:creationId xmlns:a16="http://schemas.microsoft.com/office/drawing/2014/main" id="{35DEDEA1-3F28-84FE-E752-445732B3A982}"/>
              </a:ext>
            </a:extLst>
          </p:cNvPr>
          <p:cNvSpPr>
            <a:spLocks noGrp="1"/>
          </p:cNvSpPr>
          <p:nvPr>
            <p:ph idx="1"/>
          </p:nvPr>
        </p:nvSpPr>
        <p:spPr>
          <a:xfrm>
            <a:off x="913795" y="2076450"/>
            <a:ext cx="2847322" cy="3714749"/>
          </a:xfrm>
        </p:spPr>
        <p:txBody>
          <a:bodyPr>
            <a:normAutofit/>
          </a:bodyPr>
          <a:lstStyle/>
          <a:p>
            <a:pPr marL="36900" indent="0">
              <a:buNone/>
            </a:pPr>
            <a:endParaRPr lang="en-US" dirty="0"/>
          </a:p>
        </p:txBody>
      </p:sp>
      <p:pic>
        <p:nvPicPr>
          <p:cNvPr id="5" name="Picture 4">
            <a:extLst>
              <a:ext uri="{FF2B5EF4-FFF2-40B4-BE49-F238E27FC236}">
                <a16:creationId xmlns:a16="http://schemas.microsoft.com/office/drawing/2014/main" id="{84D25C5C-57CD-1494-80B8-3526A4936BCE}"/>
              </a:ext>
            </a:extLst>
          </p:cNvPr>
          <p:cNvPicPr>
            <a:picLocks noChangeAspect="1"/>
          </p:cNvPicPr>
          <p:nvPr/>
        </p:nvPicPr>
        <p:blipFill>
          <a:blip r:embed="rId3"/>
          <a:stretch>
            <a:fillRect/>
          </a:stretch>
        </p:blipFill>
        <p:spPr>
          <a:xfrm>
            <a:off x="1562437" y="1527095"/>
            <a:ext cx="9056477" cy="5278425"/>
          </a:xfrm>
          <a:prstGeom prst="rect">
            <a:avLst/>
          </a:prstGeom>
        </p:spPr>
      </p:pic>
    </p:spTree>
    <p:extLst>
      <p:ext uri="{BB962C8B-B14F-4D97-AF65-F5344CB8AC3E}">
        <p14:creationId xmlns:p14="http://schemas.microsoft.com/office/powerpoint/2010/main" val="396247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3AD9-51F8-091C-F0C5-8919626F31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E3713-E698-F4E5-0539-525EBBAC78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E3CF1-361A-3019-ED81-B3CAFFEBBE35}"/>
              </a:ext>
            </a:extLst>
          </p:cNvPr>
          <p:cNvPicPr>
            <a:picLocks noChangeAspect="1"/>
          </p:cNvPicPr>
          <p:nvPr/>
        </p:nvPicPr>
        <p:blipFill>
          <a:blip r:embed="rId2"/>
          <a:stretch>
            <a:fillRect/>
          </a:stretch>
        </p:blipFill>
        <p:spPr>
          <a:xfrm>
            <a:off x="1834398" y="237226"/>
            <a:ext cx="8523204" cy="6383547"/>
          </a:xfrm>
          <a:prstGeom prst="rect">
            <a:avLst/>
          </a:prstGeom>
        </p:spPr>
      </p:pic>
    </p:spTree>
    <p:extLst>
      <p:ext uri="{BB962C8B-B14F-4D97-AF65-F5344CB8AC3E}">
        <p14:creationId xmlns:p14="http://schemas.microsoft.com/office/powerpoint/2010/main" val="377027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Space Rating STARGATE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Rating resource consumption</a:t>
            </a:r>
          </a:p>
          <a:p>
            <a:pPr lvl="1"/>
            <a:r>
              <a:rPr lang="en-US" dirty="0"/>
              <a:t>Make sure can stay covert and avoid detection by operators monitoring resource utilization</a:t>
            </a:r>
          </a:p>
          <a:p>
            <a:pPr lvl="1"/>
            <a:r>
              <a:rPr lang="en-US" dirty="0"/>
              <a:t>Monitor and reattribute resource utilization reporting to the ground</a:t>
            </a:r>
          </a:p>
          <a:p>
            <a:pPr lvl="1"/>
            <a:r>
              <a:rPr lang="en-US" dirty="0"/>
              <a:t>Command specific risks or measurements</a:t>
            </a:r>
          </a:p>
          <a:p>
            <a:r>
              <a:rPr lang="en-US" dirty="0"/>
              <a:t>Scheduling activity</a:t>
            </a:r>
          </a:p>
          <a:p>
            <a:pPr lvl="1"/>
            <a:r>
              <a:rPr lang="en-US" dirty="0"/>
              <a:t>Asynchronously</a:t>
            </a:r>
          </a:p>
          <a:p>
            <a:pPr lvl="1"/>
            <a:r>
              <a:rPr lang="en-US" dirty="0"/>
              <a:t>Around aerospace constraints</a:t>
            </a:r>
          </a:p>
          <a:p>
            <a:r>
              <a:rPr lang="en-US" dirty="0"/>
              <a:t>Data routing</a:t>
            </a:r>
          </a:p>
          <a:p>
            <a:pPr lvl="1"/>
            <a:r>
              <a:rPr lang="en-US" dirty="0"/>
              <a:t>Same as payload? As telemetry? As its own channel? Via attacker ground stations?</a:t>
            </a:r>
            <a:br>
              <a:rPr lang="en-US" dirty="0"/>
            </a:br>
            <a:endParaRPr lang="en-US" dirty="0"/>
          </a:p>
        </p:txBody>
      </p:sp>
    </p:spTree>
    <p:extLst>
      <p:ext uri="{BB962C8B-B14F-4D97-AF65-F5344CB8AC3E}">
        <p14:creationId xmlns:p14="http://schemas.microsoft.com/office/powerpoint/2010/main" val="2297409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F410-70D4-5175-8F8F-E47992B88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5A311-AFA8-E533-19EA-38821BFCD753}"/>
              </a:ext>
            </a:extLst>
          </p:cNvPr>
          <p:cNvSpPr>
            <a:spLocks noGrp="1"/>
          </p:cNvSpPr>
          <p:nvPr>
            <p:ph type="title"/>
          </p:nvPr>
        </p:nvSpPr>
        <p:spPr/>
        <p:txBody>
          <a:bodyPr/>
          <a:lstStyle/>
          <a:p>
            <a:r>
              <a:rPr lang="en-US" b="1" dirty="0">
                <a:solidFill>
                  <a:srgbClr val="00B0F0"/>
                </a:solidFill>
              </a:rPr>
              <a:t>Opportunity and Challenges</a:t>
            </a:r>
          </a:p>
        </p:txBody>
      </p:sp>
      <p:sp>
        <p:nvSpPr>
          <p:cNvPr id="3" name="Content Placeholder 2">
            <a:extLst>
              <a:ext uri="{FF2B5EF4-FFF2-40B4-BE49-F238E27FC236}">
                <a16:creationId xmlns:a16="http://schemas.microsoft.com/office/drawing/2014/main" id="{2F8720B1-D9BE-ACBE-D8BD-0A16623D061B}"/>
              </a:ext>
            </a:extLst>
          </p:cNvPr>
          <p:cNvSpPr>
            <a:spLocks noGrp="1"/>
          </p:cNvSpPr>
          <p:nvPr>
            <p:ph idx="1"/>
          </p:nvPr>
        </p:nvSpPr>
        <p:spPr/>
        <p:txBody>
          <a:bodyPr>
            <a:normAutofit/>
          </a:bodyPr>
          <a:lstStyle/>
          <a:p>
            <a:endParaRPr lang="en-US" dirty="0"/>
          </a:p>
        </p:txBody>
      </p:sp>
      <p:pic>
        <p:nvPicPr>
          <p:cNvPr id="1028" name="Picture 4" descr="Star Trek: Picard Trailer Easter eggs explained and new mysteries | SYFY  WIRE">
            <a:extLst>
              <a:ext uri="{FF2B5EF4-FFF2-40B4-BE49-F238E27FC236}">
                <a16:creationId xmlns:a16="http://schemas.microsoft.com/office/drawing/2014/main" id="{72045FE4-3BAB-E228-C4A3-5A410A3F6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780" y="962831"/>
            <a:ext cx="7600440" cy="57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90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20D2-EE69-8483-CCA6-0BC6E7F387DB}"/>
              </a:ext>
            </a:extLst>
          </p:cNvPr>
          <p:cNvSpPr>
            <a:spLocks noGrp="1"/>
          </p:cNvSpPr>
          <p:nvPr>
            <p:ph type="title"/>
          </p:nvPr>
        </p:nvSpPr>
        <p:spPr/>
        <p:txBody>
          <a:bodyPr/>
          <a:lstStyle/>
          <a:p>
            <a:r>
              <a:rPr lang="en-US" dirty="0">
                <a:solidFill>
                  <a:srgbClr val="00B0F0"/>
                </a:solidFill>
              </a:rPr>
              <a:t>What should you test or assess?</a:t>
            </a:r>
          </a:p>
        </p:txBody>
      </p:sp>
      <p:sp>
        <p:nvSpPr>
          <p:cNvPr id="3" name="Content Placeholder 2">
            <a:extLst>
              <a:ext uri="{FF2B5EF4-FFF2-40B4-BE49-F238E27FC236}">
                <a16:creationId xmlns:a16="http://schemas.microsoft.com/office/drawing/2014/main" id="{5C8211C5-630B-233B-4927-54EFE8AC962C}"/>
              </a:ext>
            </a:extLst>
          </p:cNvPr>
          <p:cNvSpPr>
            <a:spLocks noGrp="1"/>
          </p:cNvSpPr>
          <p:nvPr>
            <p:ph idx="1"/>
          </p:nvPr>
        </p:nvSpPr>
        <p:spPr/>
        <p:txBody>
          <a:bodyPr/>
          <a:lstStyle/>
          <a:p>
            <a:r>
              <a:rPr lang="en-US" dirty="0"/>
              <a:t>An actual satellite before launch</a:t>
            </a:r>
          </a:p>
          <a:p>
            <a:r>
              <a:rPr lang="en-US" dirty="0"/>
              <a:t>All actual satellites before launch</a:t>
            </a:r>
          </a:p>
          <a:p>
            <a:r>
              <a:rPr lang="en-US" dirty="0"/>
              <a:t>Flat sat</a:t>
            </a:r>
          </a:p>
          <a:p>
            <a:r>
              <a:rPr lang="en-US" dirty="0"/>
              <a:t>Digital twin</a:t>
            </a:r>
          </a:p>
          <a:p>
            <a:r>
              <a:rPr lang="en-US" dirty="0"/>
              <a:t>An orbiting satellite</a:t>
            </a:r>
          </a:p>
          <a:p>
            <a:r>
              <a:rPr lang="en-US" dirty="0"/>
              <a:t>All orbiting satellites</a:t>
            </a:r>
          </a:p>
          <a:p>
            <a:endParaRPr lang="en-US" dirty="0"/>
          </a:p>
          <a:p>
            <a:endParaRPr lang="en-US" dirty="0"/>
          </a:p>
        </p:txBody>
      </p:sp>
    </p:spTree>
    <p:extLst>
      <p:ext uri="{BB962C8B-B14F-4D97-AF65-F5344CB8AC3E}">
        <p14:creationId xmlns:p14="http://schemas.microsoft.com/office/powerpoint/2010/main" val="269399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Value proposition of </a:t>
            </a:r>
            <a:r>
              <a:rPr lang="en-US" dirty="0">
                <a:solidFill>
                  <a:srgbClr val="00B0F0"/>
                </a:solidFill>
              </a:rPr>
              <a:t>Pen-Test / Red Team</a:t>
            </a:r>
            <a:r>
              <a:rPr lang="en-US" b="1" dirty="0">
                <a:solidFill>
                  <a:srgbClr val="00B0F0"/>
                </a:solidFill>
              </a:rPr>
              <a:t> for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wrap="square">
            <a:normAutofit/>
          </a:bodyPr>
          <a:lstStyle/>
          <a:p>
            <a:r>
              <a:rPr lang="en-US" dirty="0"/>
              <a:t>Those pesky problems</a:t>
            </a:r>
          </a:p>
          <a:p>
            <a:pPr lvl="1"/>
            <a:r>
              <a:rPr lang="en-US" dirty="0"/>
              <a:t>Modernization problem – dev’s don’t leverage security functions unless forced to</a:t>
            </a:r>
          </a:p>
          <a:p>
            <a:pPr lvl="1"/>
            <a:r>
              <a:rPr lang="en-US" dirty="0"/>
              <a:t>Disclosure problem – you cant rely on others to tip you to issues</a:t>
            </a:r>
          </a:p>
          <a:p>
            <a:pPr lvl="1"/>
            <a:r>
              <a:rPr lang="en-US" dirty="0"/>
              <a:t>Evaluation problem – case and point</a:t>
            </a:r>
          </a:p>
          <a:p>
            <a:pPr lvl="1"/>
            <a:r>
              <a:rPr lang="en-US" dirty="0"/>
              <a:t>Adaptation problem – exacerbating issue</a:t>
            </a:r>
          </a:p>
          <a:p>
            <a:pPr lvl="1"/>
            <a:r>
              <a:rPr lang="en-US" dirty="0"/>
              <a:t>Cyber warfare problem – adversarial mindset to protect adversaries</a:t>
            </a:r>
          </a:p>
          <a:p>
            <a:r>
              <a:rPr lang="en-US" dirty="0"/>
              <a:t>Increased commercial entities that own operate and offer services increases potential for extortion, ransom </a:t>
            </a:r>
            <a:r>
              <a:rPr lang="en-US" dirty="0" err="1"/>
              <a:t>etc</a:t>
            </a:r>
            <a:endParaRPr lang="en-US" dirty="0"/>
          </a:p>
          <a:p>
            <a:r>
              <a:rPr lang="en-US" dirty="0"/>
              <a:t>Software supply chain will increasingly become a threat with COTS adaption</a:t>
            </a:r>
          </a:p>
          <a:p>
            <a:pPr lvl="1"/>
            <a:r>
              <a:rPr lang="en-US" dirty="0"/>
              <a:t>Solar Winds / Crowd Strike</a:t>
            </a:r>
          </a:p>
          <a:p>
            <a:pPr marL="0" indent="0">
              <a:buNone/>
            </a:pPr>
            <a:endParaRPr lang="en-US" dirty="0"/>
          </a:p>
          <a:p>
            <a:endParaRPr lang="en-US" dirty="0"/>
          </a:p>
        </p:txBody>
      </p:sp>
    </p:spTree>
    <p:extLst>
      <p:ext uri="{BB962C8B-B14F-4D97-AF65-F5344CB8AC3E}">
        <p14:creationId xmlns:p14="http://schemas.microsoft.com/office/powerpoint/2010/main" val="158556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33A0-44E2-39D0-21D4-5C7DD411D685}"/>
              </a:ext>
            </a:extLst>
          </p:cNvPr>
          <p:cNvSpPr>
            <a:spLocks noGrp="1"/>
          </p:cNvSpPr>
          <p:nvPr>
            <p:ph type="title"/>
          </p:nvPr>
        </p:nvSpPr>
        <p:spPr/>
        <p:txBody>
          <a:bodyPr/>
          <a:lstStyle/>
          <a:p>
            <a:r>
              <a:rPr lang="en-US" dirty="0">
                <a:solidFill>
                  <a:srgbClr val="00B0F0"/>
                </a:solidFill>
              </a:rPr>
              <a:t>Cybersecurity Roles</a:t>
            </a:r>
          </a:p>
        </p:txBody>
      </p:sp>
      <p:sp>
        <p:nvSpPr>
          <p:cNvPr id="3" name="Content Placeholder 2">
            <a:extLst>
              <a:ext uri="{FF2B5EF4-FFF2-40B4-BE49-F238E27FC236}">
                <a16:creationId xmlns:a16="http://schemas.microsoft.com/office/drawing/2014/main" id="{6DD6EA14-7A12-A68E-D6C3-93BC60807C9A}"/>
              </a:ext>
            </a:extLst>
          </p:cNvPr>
          <p:cNvSpPr>
            <a:spLocks noGrp="1"/>
          </p:cNvSpPr>
          <p:nvPr>
            <p:ph idx="1"/>
          </p:nvPr>
        </p:nvSpPr>
        <p:spPr/>
        <p:txBody>
          <a:bodyPr/>
          <a:lstStyle/>
          <a:p>
            <a:endParaRPr lang="en-US" dirty="0"/>
          </a:p>
        </p:txBody>
      </p:sp>
      <p:grpSp>
        <p:nvGrpSpPr>
          <p:cNvPr id="4" name="Google Shape;238;p10">
            <a:extLst>
              <a:ext uri="{FF2B5EF4-FFF2-40B4-BE49-F238E27FC236}">
                <a16:creationId xmlns:a16="http://schemas.microsoft.com/office/drawing/2014/main" id="{1442C6F3-2714-1F02-BA8A-96A49695A7F0}"/>
              </a:ext>
            </a:extLst>
          </p:cNvPr>
          <p:cNvGrpSpPr/>
          <p:nvPr/>
        </p:nvGrpSpPr>
        <p:grpSpPr>
          <a:xfrm>
            <a:off x="1921723" y="1080972"/>
            <a:ext cx="8348553" cy="5141033"/>
            <a:chOff x="0" y="1442"/>
            <a:chExt cx="7558757" cy="4922286"/>
          </a:xfrm>
        </p:grpSpPr>
        <p:sp>
          <p:nvSpPr>
            <p:cNvPr id="5" name="Google Shape;239;p10">
              <a:extLst>
                <a:ext uri="{FF2B5EF4-FFF2-40B4-BE49-F238E27FC236}">
                  <a16:creationId xmlns:a16="http://schemas.microsoft.com/office/drawing/2014/main" id="{8945F9B2-B36A-2394-DDEB-376180EB2524}"/>
                </a:ext>
              </a:extLst>
            </p:cNvPr>
            <p:cNvSpPr/>
            <p:nvPr/>
          </p:nvSpPr>
          <p:spPr>
            <a:xfrm>
              <a:off x="3023503" y="1442"/>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0;p10">
              <a:extLst>
                <a:ext uri="{FF2B5EF4-FFF2-40B4-BE49-F238E27FC236}">
                  <a16:creationId xmlns:a16="http://schemas.microsoft.com/office/drawing/2014/main" id="{018BA6FB-81B3-66D4-5FB8-DD6D5EB4D842}"/>
                </a:ext>
              </a:extLst>
            </p:cNvPr>
            <p:cNvSpPr txBox="1"/>
            <p:nvPr/>
          </p:nvSpPr>
          <p:spPr>
            <a:xfrm>
              <a:off x="3023503" y="144532"/>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Detect</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Investigate</a:t>
              </a:r>
              <a:endParaRPr/>
            </a:p>
          </p:txBody>
        </p:sp>
        <p:sp>
          <p:nvSpPr>
            <p:cNvPr id="7" name="Google Shape;241;p10">
              <a:extLst>
                <a:ext uri="{FF2B5EF4-FFF2-40B4-BE49-F238E27FC236}">
                  <a16:creationId xmlns:a16="http://schemas.microsoft.com/office/drawing/2014/main" id="{87035FD8-C2A7-F84B-5689-9D30C779CC3A}"/>
                </a:ext>
              </a:extLst>
            </p:cNvPr>
            <p:cNvSpPr/>
            <p:nvPr/>
          </p:nvSpPr>
          <p:spPr>
            <a:xfrm>
              <a:off x="0" y="1442"/>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0">
              <a:extLst>
                <a:ext uri="{FF2B5EF4-FFF2-40B4-BE49-F238E27FC236}">
                  <a16:creationId xmlns:a16="http://schemas.microsoft.com/office/drawing/2014/main" id="{F3E0C56C-1176-3ACF-0495-775B9D8D791F}"/>
                </a:ext>
              </a:extLst>
            </p:cNvPr>
            <p:cNvSpPr txBox="1"/>
            <p:nvPr/>
          </p:nvSpPr>
          <p:spPr>
            <a:xfrm>
              <a:off x="55880" y="57322"/>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Data</a:t>
              </a:r>
              <a:endParaRPr/>
            </a:p>
          </p:txBody>
        </p:sp>
        <p:sp>
          <p:nvSpPr>
            <p:cNvPr id="9" name="Google Shape;243;p10">
              <a:extLst>
                <a:ext uri="{FF2B5EF4-FFF2-40B4-BE49-F238E27FC236}">
                  <a16:creationId xmlns:a16="http://schemas.microsoft.com/office/drawing/2014/main" id="{62871F85-7C1C-DE6E-789B-0A1BDE6CED67}"/>
                </a:ext>
              </a:extLst>
            </p:cNvPr>
            <p:cNvSpPr/>
            <p:nvPr/>
          </p:nvSpPr>
          <p:spPr>
            <a:xfrm>
              <a:off x="3023503" y="1260632"/>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p10">
              <a:extLst>
                <a:ext uri="{FF2B5EF4-FFF2-40B4-BE49-F238E27FC236}">
                  <a16:creationId xmlns:a16="http://schemas.microsoft.com/office/drawing/2014/main" id="{6CD70180-3C96-C97B-195B-D0341FC4F9B8}"/>
                </a:ext>
              </a:extLst>
            </p:cNvPr>
            <p:cNvSpPr txBox="1"/>
            <p:nvPr/>
          </p:nvSpPr>
          <p:spPr>
            <a:xfrm>
              <a:off x="3023503" y="1403722"/>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Create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Operate</a:t>
              </a:r>
              <a:endParaRPr/>
            </a:p>
          </p:txBody>
        </p:sp>
        <p:sp>
          <p:nvSpPr>
            <p:cNvPr id="11" name="Google Shape;245;p10">
              <a:extLst>
                <a:ext uri="{FF2B5EF4-FFF2-40B4-BE49-F238E27FC236}">
                  <a16:creationId xmlns:a16="http://schemas.microsoft.com/office/drawing/2014/main" id="{C8BEC4FE-B48E-35EC-4D65-D9391A0DFD81}"/>
                </a:ext>
              </a:extLst>
            </p:cNvPr>
            <p:cNvSpPr/>
            <p:nvPr/>
          </p:nvSpPr>
          <p:spPr>
            <a:xfrm>
              <a:off x="0" y="1260632"/>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6;p10">
              <a:extLst>
                <a:ext uri="{FF2B5EF4-FFF2-40B4-BE49-F238E27FC236}">
                  <a16:creationId xmlns:a16="http://schemas.microsoft.com/office/drawing/2014/main" id="{39F074EB-084A-D217-8BAF-5FD775E918D1}"/>
                </a:ext>
              </a:extLst>
            </p:cNvPr>
            <p:cNvSpPr txBox="1"/>
            <p:nvPr/>
          </p:nvSpPr>
          <p:spPr>
            <a:xfrm>
              <a:off x="55880" y="1316512"/>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Systems</a:t>
              </a:r>
              <a:endParaRPr/>
            </a:p>
          </p:txBody>
        </p:sp>
        <p:sp>
          <p:nvSpPr>
            <p:cNvPr id="13" name="Google Shape;247;p10">
              <a:extLst>
                <a:ext uri="{FF2B5EF4-FFF2-40B4-BE49-F238E27FC236}">
                  <a16:creationId xmlns:a16="http://schemas.microsoft.com/office/drawing/2014/main" id="{4F5E49F8-B4C8-5556-E49A-E1E2D71A4E69}"/>
                </a:ext>
              </a:extLst>
            </p:cNvPr>
            <p:cNvSpPr/>
            <p:nvPr/>
          </p:nvSpPr>
          <p:spPr>
            <a:xfrm>
              <a:off x="3023503" y="2519821"/>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10">
              <a:extLst>
                <a:ext uri="{FF2B5EF4-FFF2-40B4-BE49-F238E27FC236}">
                  <a16:creationId xmlns:a16="http://schemas.microsoft.com/office/drawing/2014/main" id="{FF996EB1-4C52-ABEB-D5A1-F78085EB2BF6}"/>
                </a:ext>
              </a:extLst>
            </p:cNvPr>
            <p:cNvSpPr txBox="1"/>
            <p:nvPr/>
          </p:nvSpPr>
          <p:spPr>
            <a:xfrm>
              <a:off x="3023503" y="2662911"/>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Architecture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Compliance</a:t>
              </a:r>
              <a:endParaRPr/>
            </a:p>
          </p:txBody>
        </p:sp>
        <p:sp>
          <p:nvSpPr>
            <p:cNvPr id="15" name="Google Shape;249;p10">
              <a:extLst>
                <a:ext uri="{FF2B5EF4-FFF2-40B4-BE49-F238E27FC236}">
                  <a16:creationId xmlns:a16="http://schemas.microsoft.com/office/drawing/2014/main" id="{0CAA0EA3-80C2-E644-92F5-4CAFECE23D77}"/>
                </a:ext>
              </a:extLst>
            </p:cNvPr>
            <p:cNvSpPr/>
            <p:nvPr/>
          </p:nvSpPr>
          <p:spPr>
            <a:xfrm>
              <a:off x="0" y="2519821"/>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p10">
              <a:extLst>
                <a:ext uri="{FF2B5EF4-FFF2-40B4-BE49-F238E27FC236}">
                  <a16:creationId xmlns:a16="http://schemas.microsoft.com/office/drawing/2014/main" id="{AA835098-B32F-836B-5A49-AABBF104587A}"/>
                </a:ext>
              </a:extLst>
            </p:cNvPr>
            <p:cNvSpPr txBox="1"/>
            <p:nvPr/>
          </p:nvSpPr>
          <p:spPr>
            <a:xfrm>
              <a:off x="55880" y="2575701"/>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dirty="0">
                  <a:latin typeface="Lustria"/>
                  <a:ea typeface="Lustria"/>
                  <a:cs typeface="Lustria"/>
                  <a:sym typeface="Lustria"/>
                </a:rPr>
                <a:t>Frameworks</a:t>
              </a:r>
              <a:endParaRPr dirty="0"/>
            </a:p>
          </p:txBody>
        </p:sp>
        <p:sp>
          <p:nvSpPr>
            <p:cNvPr id="17" name="Google Shape;251;p10">
              <a:extLst>
                <a:ext uri="{FF2B5EF4-FFF2-40B4-BE49-F238E27FC236}">
                  <a16:creationId xmlns:a16="http://schemas.microsoft.com/office/drawing/2014/main" id="{76979110-1C44-5993-91E7-4C61F0385FBC}"/>
                </a:ext>
              </a:extLst>
            </p:cNvPr>
            <p:cNvSpPr/>
            <p:nvPr/>
          </p:nvSpPr>
          <p:spPr>
            <a:xfrm>
              <a:off x="3023503" y="3779011"/>
              <a:ext cx="4535254" cy="1144717"/>
            </a:xfrm>
            <a:prstGeom prst="rightArrow">
              <a:avLst>
                <a:gd name="adj1" fmla="val 75000"/>
                <a:gd name="adj2" fmla="val 50000"/>
              </a:avLst>
            </a:prstGeom>
            <a:solidFill>
              <a:srgbClr val="D0D8EC">
                <a:alpha val="89803"/>
              </a:srgbClr>
            </a:solidFill>
            <a:ln w="15875" cap="rnd" cmpd="sng">
              <a:solidFill>
                <a:srgbClr val="D0D8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p10">
              <a:extLst>
                <a:ext uri="{FF2B5EF4-FFF2-40B4-BE49-F238E27FC236}">
                  <a16:creationId xmlns:a16="http://schemas.microsoft.com/office/drawing/2014/main" id="{49E14008-A440-8D5D-4E32-D28F5A4F53BB}"/>
                </a:ext>
              </a:extLst>
            </p:cNvPr>
            <p:cNvSpPr txBox="1"/>
            <p:nvPr/>
          </p:nvSpPr>
          <p:spPr>
            <a:xfrm>
              <a:off x="3023503" y="3922101"/>
              <a:ext cx="4105985" cy="858537"/>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Analyze</a:t>
              </a:r>
              <a:endParaRPr/>
            </a:p>
            <a:p>
              <a:pPr marL="285750" marR="0" lvl="1" indent="-285750" algn="l" rtl="0">
                <a:lnSpc>
                  <a:spcPct val="90000"/>
                </a:lnSpc>
                <a:spcBef>
                  <a:spcPts val="420"/>
                </a:spcBef>
                <a:spcAft>
                  <a:spcPts val="0"/>
                </a:spcAft>
                <a:buClr>
                  <a:schemeClr val="lt1"/>
                </a:buClr>
                <a:buSzPts val="2800"/>
                <a:buFont typeface="Lustria"/>
                <a:buChar char="•"/>
              </a:pPr>
              <a:r>
                <a:rPr lang="en-US" sz="2800" b="0" i="0" u="none" strike="noStrike" cap="none">
                  <a:latin typeface="Lustria"/>
                  <a:ea typeface="Lustria"/>
                  <a:cs typeface="Lustria"/>
                  <a:sym typeface="Lustria"/>
                </a:rPr>
                <a:t>Emulate</a:t>
              </a:r>
              <a:endParaRPr/>
            </a:p>
          </p:txBody>
        </p:sp>
        <p:sp>
          <p:nvSpPr>
            <p:cNvPr id="19" name="Google Shape;253;p10">
              <a:extLst>
                <a:ext uri="{FF2B5EF4-FFF2-40B4-BE49-F238E27FC236}">
                  <a16:creationId xmlns:a16="http://schemas.microsoft.com/office/drawing/2014/main" id="{E5180963-5F21-362F-C630-703ADE8B2349}"/>
                </a:ext>
              </a:extLst>
            </p:cNvPr>
            <p:cNvSpPr/>
            <p:nvPr/>
          </p:nvSpPr>
          <p:spPr>
            <a:xfrm>
              <a:off x="0" y="3779011"/>
              <a:ext cx="3023503" cy="1144717"/>
            </a:xfrm>
            <a:prstGeom prst="roundRect">
              <a:avLst>
                <a:gd name="adj" fmla="val 16667"/>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4;p10">
              <a:extLst>
                <a:ext uri="{FF2B5EF4-FFF2-40B4-BE49-F238E27FC236}">
                  <a16:creationId xmlns:a16="http://schemas.microsoft.com/office/drawing/2014/main" id="{9DC4AF58-A14E-BBAB-ED0E-190DE2607A54}"/>
                </a:ext>
              </a:extLst>
            </p:cNvPr>
            <p:cNvSpPr txBox="1"/>
            <p:nvPr/>
          </p:nvSpPr>
          <p:spPr>
            <a:xfrm>
              <a:off x="55880" y="3834891"/>
              <a:ext cx="2911743" cy="1032957"/>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chemeClr val="lt1"/>
                </a:buClr>
                <a:buSzPts val="3600"/>
                <a:buFont typeface="Lustria"/>
                <a:buNone/>
              </a:pPr>
              <a:r>
                <a:rPr lang="en-US" sz="3600" b="0" i="0" u="none" strike="noStrike" cap="none">
                  <a:latin typeface="Lustria"/>
                  <a:ea typeface="Lustria"/>
                  <a:cs typeface="Lustria"/>
                  <a:sym typeface="Lustria"/>
                </a:rPr>
                <a:t>Assessments</a:t>
              </a:r>
              <a:endParaRPr/>
            </a:p>
          </p:txBody>
        </p:sp>
      </p:grpSp>
    </p:spTree>
    <p:extLst>
      <p:ext uri="{BB962C8B-B14F-4D97-AF65-F5344CB8AC3E}">
        <p14:creationId xmlns:p14="http://schemas.microsoft.com/office/powerpoint/2010/main" val="414285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Data Roles &amp; Space: Detect</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On the ground = traditional</a:t>
            </a:r>
          </a:p>
          <a:p>
            <a:r>
              <a:rPr lang="en-US" dirty="0"/>
              <a:t>In space:</a:t>
            </a:r>
          </a:p>
          <a:p>
            <a:pPr lvl="1"/>
            <a:r>
              <a:rPr lang="en-US" dirty="0"/>
              <a:t>May have plenty of storage for extensive logging</a:t>
            </a:r>
          </a:p>
          <a:p>
            <a:pPr lvl="1"/>
            <a:r>
              <a:rPr lang="en-US" dirty="0"/>
              <a:t>Bandwidth competition with mission will prevent pulling down </a:t>
            </a:r>
          </a:p>
          <a:p>
            <a:pPr lvl="1"/>
            <a:r>
              <a:rPr lang="en-US" dirty="0"/>
              <a:t>CPU/ Memory may be capable of onboard analysis</a:t>
            </a:r>
          </a:p>
          <a:p>
            <a:pPr lvl="2"/>
            <a:r>
              <a:rPr lang="en-US" dirty="0"/>
              <a:t>Will likely compete with these as mission resources</a:t>
            </a:r>
          </a:p>
          <a:p>
            <a:pPr lvl="2"/>
            <a:r>
              <a:rPr lang="en-US" dirty="0"/>
              <a:t>Or; will compete with battery utilization</a:t>
            </a:r>
          </a:p>
          <a:p>
            <a:r>
              <a:rPr lang="en-US" dirty="0"/>
              <a:t>Disclosure problem hurts effectiveness (lack of heuristics </a:t>
            </a:r>
            <a:r>
              <a:rPr lang="en-US" dirty="0" err="1"/>
              <a:t>etc</a:t>
            </a:r>
            <a:r>
              <a:rPr lang="en-US" dirty="0"/>
              <a:t>)</a:t>
            </a:r>
          </a:p>
          <a:p>
            <a:pPr marL="0" indent="0">
              <a:buNone/>
            </a:pPr>
            <a:endParaRPr lang="en-US" dirty="0"/>
          </a:p>
        </p:txBody>
      </p:sp>
    </p:spTree>
    <p:extLst>
      <p:ext uri="{BB962C8B-B14F-4D97-AF65-F5344CB8AC3E}">
        <p14:creationId xmlns:p14="http://schemas.microsoft.com/office/powerpoint/2010/main" val="199849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Data Roles &amp; Space: Investigate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wrap="square">
            <a:normAutofit/>
          </a:bodyPr>
          <a:lstStyle/>
          <a:p>
            <a:r>
              <a:rPr lang="en-US" dirty="0"/>
              <a:t>On the ground = traditional + telemetry</a:t>
            </a:r>
          </a:p>
          <a:p>
            <a:r>
              <a:rPr lang="en-US" dirty="0"/>
              <a:t>In space</a:t>
            </a:r>
          </a:p>
          <a:p>
            <a:pPr lvl="1"/>
            <a:r>
              <a:rPr lang="en-US" dirty="0"/>
              <a:t>To start, you don’t get physical access</a:t>
            </a:r>
          </a:p>
          <a:p>
            <a:pPr lvl="1"/>
            <a:r>
              <a:rPr lang="en-US" dirty="0"/>
              <a:t>You may have to reverse engineer ways of doing system forensics as engineers will not think to need them as it relates to hacking activity</a:t>
            </a:r>
          </a:p>
          <a:p>
            <a:pPr lvl="1"/>
            <a:r>
              <a:rPr lang="en-US" dirty="0"/>
              <a:t>Your now competing with mission activity with each command or comms window you use to threat hunt or do forensics</a:t>
            </a:r>
          </a:p>
          <a:p>
            <a:r>
              <a:rPr lang="en-US" dirty="0"/>
              <a:t>Most motivation &amp; targeting by adversaries will likely be to disable or steal the asset so this will compound the disclosure issue as you don’t get post mortem</a:t>
            </a:r>
          </a:p>
        </p:txBody>
      </p:sp>
    </p:spTree>
    <p:extLst>
      <p:ext uri="{BB962C8B-B14F-4D97-AF65-F5344CB8AC3E}">
        <p14:creationId xmlns:p14="http://schemas.microsoft.com/office/powerpoint/2010/main" val="293007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System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Create</a:t>
            </a:r>
          </a:p>
          <a:p>
            <a:pPr lvl="1"/>
            <a:r>
              <a:rPr lang="en-US" dirty="0"/>
              <a:t>Long system development lifecycles</a:t>
            </a:r>
          </a:p>
          <a:p>
            <a:pPr lvl="1"/>
            <a:r>
              <a:rPr lang="en-US" dirty="0"/>
              <a:t>Environmental constraints</a:t>
            </a:r>
          </a:p>
          <a:p>
            <a:pPr lvl="2"/>
            <a:r>
              <a:rPr lang="en-US" dirty="0"/>
              <a:t>Rad hardened (HW shielding / SW CONOPS)</a:t>
            </a:r>
          </a:p>
          <a:p>
            <a:pPr lvl="2"/>
            <a:r>
              <a:rPr lang="en-US" dirty="0"/>
              <a:t>‘space rated’</a:t>
            </a:r>
          </a:p>
          <a:p>
            <a:pPr lvl="2"/>
            <a:r>
              <a:rPr lang="en-US" dirty="0"/>
              <a:t>Faults &amp; avoidance</a:t>
            </a:r>
          </a:p>
          <a:p>
            <a:pPr lvl="1"/>
            <a:r>
              <a:rPr lang="en-US" dirty="0"/>
              <a:t>Operational constraints</a:t>
            </a:r>
          </a:p>
          <a:p>
            <a:pPr lvl="2"/>
            <a:r>
              <a:rPr lang="en-US" dirty="0"/>
              <a:t>Have to understand aerospace / system engineering and other industry specifics</a:t>
            </a:r>
          </a:p>
          <a:p>
            <a:r>
              <a:rPr lang="en-US" dirty="0"/>
              <a:t>Operate</a:t>
            </a:r>
          </a:p>
          <a:p>
            <a:pPr lvl="1"/>
            <a:r>
              <a:rPr lang="en-US" dirty="0"/>
              <a:t>Competing with mission resources to conduct typical system operations</a:t>
            </a:r>
          </a:p>
          <a:p>
            <a:pPr lvl="1"/>
            <a:r>
              <a:rPr lang="en-US" dirty="0"/>
              <a:t>Have to understand aerospace / system engineering and other industry specifics</a:t>
            </a:r>
          </a:p>
        </p:txBody>
      </p:sp>
    </p:spTree>
    <p:extLst>
      <p:ext uri="{BB962C8B-B14F-4D97-AF65-F5344CB8AC3E}">
        <p14:creationId xmlns:p14="http://schemas.microsoft.com/office/powerpoint/2010/main" val="637844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Frameworks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Architecture</a:t>
            </a:r>
          </a:p>
          <a:p>
            <a:pPr lvl="1"/>
            <a:r>
              <a:rPr lang="en-US" dirty="0"/>
              <a:t>Unique systems of systems from a functionality and environment perspective</a:t>
            </a:r>
          </a:p>
          <a:p>
            <a:pPr lvl="1"/>
            <a:r>
              <a:rPr lang="en-US" dirty="0"/>
              <a:t>Geographically disparate, potentially multi-owner nodes (GEPs, POCs, SOCs)</a:t>
            </a:r>
          </a:p>
          <a:p>
            <a:pPr lvl="1"/>
            <a:r>
              <a:rPr lang="en-US" dirty="0"/>
              <a:t>Multi-tenant, multi vehicle, multi-constellation or planar meshes</a:t>
            </a:r>
          </a:p>
          <a:p>
            <a:r>
              <a:rPr lang="en-US" dirty="0"/>
              <a:t>Compliance</a:t>
            </a:r>
          </a:p>
          <a:p>
            <a:pPr lvl="1"/>
            <a:r>
              <a:rPr lang="en-US" dirty="0"/>
              <a:t>RMF not good enough</a:t>
            </a:r>
          </a:p>
          <a:p>
            <a:pPr lvl="1"/>
            <a:r>
              <a:rPr lang="en-US" dirty="0"/>
              <a:t>Treating space systems as ‘appliance’</a:t>
            </a:r>
          </a:p>
          <a:p>
            <a:pPr lvl="1"/>
            <a:r>
              <a:rPr lang="en-US" dirty="0"/>
              <a:t>Good luck getting IVAV cycles / meeting windows for scans </a:t>
            </a:r>
            <a:r>
              <a:rPr lang="en-US" dirty="0" err="1"/>
              <a:t>etc</a:t>
            </a:r>
            <a:endParaRPr lang="en-US" dirty="0"/>
          </a:p>
        </p:txBody>
      </p:sp>
    </p:spTree>
    <p:extLst>
      <p:ext uri="{BB962C8B-B14F-4D97-AF65-F5344CB8AC3E}">
        <p14:creationId xmlns:p14="http://schemas.microsoft.com/office/powerpoint/2010/main" val="1421144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Assessment Roles &amp; Space</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Analyze</a:t>
            </a:r>
          </a:p>
          <a:p>
            <a:pPr lvl="1"/>
            <a:r>
              <a:rPr lang="en-US" dirty="0"/>
              <a:t>Requires space industry cultural understanding to convey analysis</a:t>
            </a:r>
          </a:p>
          <a:p>
            <a:pPr lvl="1"/>
            <a:r>
              <a:rPr lang="en-US" dirty="0"/>
              <a:t>Requires very unique niche system understanding</a:t>
            </a:r>
          </a:p>
          <a:p>
            <a:r>
              <a:rPr lang="en-US" dirty="0"/>
              <a:t>Emulate</a:t>
            </a:r>
          </a:p>
          <a:p>
            <a:pPr lvl="1"/>
            <a:r>
              <a:rPr lang="en-US" dirty="0"/>
              <a:t>Despite our value proposition;</a:t>
            </a:r>
          </a:p>
          <a:p>
            <a:pPr lvl="2"/>
            <a:r>
              <a:rPr lang="en-US" dirty="0"/>
              <a:t>Where do you learn how to </a:t>
            </a:r>
            <a:r>
              <a:rPr lang="en-US" dirty="0" err="1"/>
              <a:t>pentest</a:t>
            </a:r>
            <a:r>
              <a:rPr lang="en-US" dirty="0"/>
              <a:t> these systems safely?</a:t>
            </a:r>
          </a:p>
          <a:p>
            <a:pPr lvl="2"/>
            <a:r>
              <a:rPr lang="en-US" dirty="0"/>
              <a:t>Where do you learn how to represent adversarial tradecraft adequately?</a:t>
            </a:r>
          </a:p>
          <a:p>
            <a:pPr lvl="2"/>
            <a:r>
              <a:rPr lang="en-US" dirty="0"/>
              <a:t>Where do you learn how to tell the right scary story</a:t>
            </a:r>
          </a:p>
        </p:txBody>
      </p:sp>
    </p:spTree>
    <p:extLst>
      <p:ext uri="{BB962C8B-B14F-4D97-AF65-F5344CB8AC3E}">
        <p14:creationId xmlns:p14="http://schemas.microsoft.com/office/powerpoint/2010/main" val="250580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9D78-20C2-8F7E-CDA8-8F9C92FC33F8}"/>
              </a:ext>
            </a:extLst>
          </p:cNvPr>
          <p:cNvSpPr>
            <a:spLocks noGrp="1"/>
          </p:cNvSpPr>
          <p:nvPr>
            <p:ph type="title"/>
          </p:nvPr>
        </p:nvSpPr>
        <p:spPr/>
        <p:txBody>
          <a:bodyPr/>
          <a:lstStyle/>
          <a:p>
            <a:r>
              <a:rPr lang="en-US" b="1" dirty="0">
                <a:solidFill>
                  <a:srgbClr val="FF0000"/>
                </a:solidFill>
              </a:rPr>
              <a:t>Hackers and Engineers Don’t Always Mix</a:t>
            </a:r>
          </a:p>
        </p:txBody>
      </p:sp>
      <p:sp>
        <p:nvSpPr>
          <p:cNvPr id="3" name="Content Placeholder 2">
            <a:extLst>
              <a:ext uri="{FF2B5EF4-FFF2-40B4-BE49-F238E27FC236}">
                <a16:creationId xmlns:a16="http://schemas.microsoft.com/office/drawing/2014/main" id="{9CDE6A48-76F6-8086-FEFA-06CA91BBBEAE}"/>
              </a:ext>
            </a:extLst>
          </p:cNvPr>
          <p:cNvSpPr>
            <a:spLocks noGrp="1"/>
          </p:cNvSpPr>
          <p:nvPr>
            <p:ph idx="1"/>
          </p:nvPr>
        </p:nvSpPr>
        <p:spPr/>
        <p:txBody>
          <a:bodyPr/>
          <a:lstStyle/>
          <a:p>
            <a:endParaRPr lang="en-US"/>
          </a:p>
        </p:txBody>
      </p:sp>
      <p:pic>
        <p:nvPicPr>
          <p:cNvPr id="11266" name="Picture 2" descr="Generated image">
            <a:extLst>
              <a:ext uri="{FF2B5EF4-FFF2-40B4-BE49-F238E27FC236}">
                <a16:creationId xmlns:a16="http://schemas.microsoft.com/office/drawing/2014/main" id="{C50BA839-158D-DCB8-8FF9-9DBC4BF63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34" y="1800069"/>
            <a:ext cx="5057931" cy="505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8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2A522-86CE-7685-C2A5-484A6C22C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81DF7-376D-430F-2B2D-F018F3762512}"/>
              </a:ext>
            </a:extLst>
          </p:cNvPr>
          <p:cNvSpPr>
            <a:spLocks noGrp="1"/>
          </p:cNvSpPr>
          <p:nvPr>
            <p:ph type="title"/>
          </p:nvPr>
        </p:nvSpPr>
        <p:spPr/>
        <p:txBody>
          <a:bodyPr/>
          <a:lstStyle/>
          <a:p>
            <a:r>
              <a:rPr lang="en-US" b="1" dirty="0">
                <a:solidFill>
                  <a:srgbClr val="00B0F0"/>
                </a:solidFill>
              </a:rPr>
              <a:t>What is Engineering?</a:t>
            </a:r>
          </a:p>
        </p:txBody>
      </p:sp>
      <p:sp>
        <p:nvSpPr>
          <p:cNvPr id="3" name="Content Placeholder 2">
            <a:extLst>
              <a:ext uri="{FF2B5EF4-FFF2-40B4-BE49-F238E27FC236}">
                <a16:creationId xmlns:a16="http://schemas.microsoft.com/office/drawing/2014/main" id="{24E84A0D-7799-BE7E-758E-174F4B86C36B}"/>
              </a:ext>
            </a:extLst>
          </p:cNvPr>
          <p:cNvSpPr>
            <a:spLocks noGrp="1"/>
          </p:cNvSpPr>
          <p:nvPr>
            <p:ph idx="1"/>
          </p:nvPr>
        </p:nvSpPr>
        <p:spPr/>
        <p:txBody>
          <a:bodyPr wrap="square">
            <a:normAutofit/>
          </a:bodyPr>
          <a:lstStyle/>
          <a:p>
            <a:r>
              <a:rPr lang="en-US" sz="3200" dirty="0"/>
              <a:t>Use scientific method and math to build, create, or fix something</a:t>
            </a:r>
          </a:p>
          <a:p>
            <a:r>
              <a:rPr lang="en-US" sz="3200" b="1" dirty="0"/>
              <a:t>Very well defined: </a:t>
            </a:r>
            <a:r>
              <a:rPr lang="en-US" sz="3200" dirty="0"/>
              <a:t>Mechanical, electrical, chemical, structural, etc.</a:t>
            </a:r>
          </a:p>
          <a:p>
            <a:r>
              <a:rPr lang="en-US" sz="3200" b="1" dirty="0"/>
              <a:t>More amorphous: </a:t>
            </a:r>
            <a:r>
              <a:rPr lang="en-US" sz="3200" dirty="0"/>
              <a:t>Civil, Aerospace, environmental</a:t>
            </a:r>
          </a:p>
          <a:p>
            <a:r>
              <a:rPr lang="en-US" sz="3200" b="1" dirty="0"/>
              <a:t>Cyber-adjacent: </a:t>
            </a:r>
            <a:r>
              <a:rPr lang="en-US" sz="3200" dirty="0"/>
              <a:t>computer scientists/engineers, software engineers </a:t>
            </a:r>
          </a:p>
        </p:txBody>
      </p:sp>
    </p:spTree>
    <p:extLst>
      <p:ext uri="{BB962C8B-B14F-4D97-AF65-F5344CB8AC3E}">
        <p14:creationId xmlns:p14="http://schemas.microsoft.com/office/powerpoint/2010/main" val="124094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88AE-3A67-30D1-D87D-D5CA9CBD7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EEDFB3-8C78-2CD3-DAA0-4410704133BB}"/>
              </a:ext>
            </a:extLst>
          </p:cNvPr>
          <p:cNvSpPr>
            <a:spLocks noGrp="1"/>
          </p:cNvSpPr>
          <p:nvPr>
            <p:ph type="title"/>
          </p:nvPr>
        </p:nvSpPr>
        <p:spPr/>
        <p:txBody>
          <a:bodyPr/>
          <a:lstStyle/>
          <a:p>
            <a:r>
              <a:rPr lang="en-US" b="1" dirty="0">
                <a:solidFill>
                  <a:srgbClr val="00B0F0"/>
                </a:solidFill>
              </a:rPr>
              <a:t>Opportunity and Difficulty</a:t>
            </a:r>
          </a:p>
        </p:txBody>
      </p:sp>
      <p:sp>
        <p:nvSpPr>
          <p:cNvPr id="3" name="Content Placeholder 2">
            <a:extLst>
              <a:ext uri="{FF2B5EF4-FFF2-40B4-BE49-F238E27FC236}">
                <a16:creationId xmlns:a16="http://schemas.microsoft.com/office/drawing/2014/main" id="{C6897232-2EEA-309A-9E42-571F1EC7EF4C}"/>
              </a:ext>
            </a:extLst>
          </p:cNvPr>
          <p:cNvSpPr>
            <a:spLocks noGrp="1"/>
          </p:cNvSpPr>
          <p:nvPr>
            <p:ph idx="1"/>
          </p:nvPr>
        </p:nvSpPr>
        <p:spPr>
          <a:xfrm>
            <a:off x="510425" y="1608667"/>
            <a:ext cx="5585575" cy="4613339"/>
          </a:xfrm>
        </p:spPr>
        <p:txBody>
          <a:bodyPr wrap="square">
            <a:normAutofit/>
          </a:bodyPr>
          <a:lstStyle/>
          <a:p>
            <a:r>
              <a:rPr lang="en-US" dirty="0"/>
              <a:t>Much of what constitutes the opportunity of cybersecurity for space systems is based round  the aspects of the space domain that also make it difficult to provide solutions for.</a:t>
            </a:r>
          </a:p>
          <a:p>
            <a:r>
              <a:rPr lang="en-US" dirty="0"/>
              <a:t>Will require not only an appreciation and understanding of the foundational issues but an ability to leverage them to inform cybersecurity R&amp;D, implementations and operations.</a:t>
            </a:r>
          </a:p>
          <a:p>
            <a:endParaRPr lang="en-US" dirty="0"/>
          </a:p>
        </p:txBody>
      </p:sp>
      <p:pic>
        <p:nvPicPr>
          <p:cNvPr id="1026" name="Picture 2" descr="opportunity and difficulty in space">
            <a:extLst>
              <a:ext uri="{FF2B5EF4-FFF2-40B4-BE49-F238E27FC236}">
                <a16:creationId xmlns:a16="http://schemas.microsoft.com/office/drawing/2014/main" id="{141C2107-F113-576E-74A9-3C73C8406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355" y="1566758"/>
            <a:ext cx="5189220" cy="5189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074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338E-A6C2-5A4D-982C-DCB28B9E2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F3698-61B3-5486-3F99-D067ABE3A352}"/>
              </a:ext>
            </a:extLst>
          </p:cNvPr>
          <p:cNvSpPr>
            <a:spLocks noGrp="1"/>
          </p:cNvSpPr>
          <p:nvPr>
            <p:ph type="title"/>
          </p:nvPr>
        </p:nvSpPr>
        <p:spPr/>
        <p:txBody>
          <a:bodyPr/>
          <a:lstStyle/>
          <a:p>
            <a:r>
              <a:rPr lang="en-US" b="1" dirty="0">
                <a:solidFill>
                  <a:srgbClr val="00B0F0"/>
                </a:solidFill>
              </a:rPr>
              <a:t>What is An Engineer?</a:t>
            </a:r>
          </a:p>
        </p:txBody>
      </p:sp>
      <p:sp>
        <p:nvSpPr>
          <p:cNvPr id="3" name="Content Placeholder 2">
            <a:extLst>
              <a:ext uri="{FF2B5EF4-FFF2-40B4-BE49-F238E27FC236}">
                <a16:creationId xmlns:a16="http://schemas.microsoft.com/office/drawing/2014/main" id="{49DA6817-1AAC-8B40-CA19-CD45E9C2A842}"/>
              </a:ext>
            </a:extLst>
          </p:cNvPr>
          <p:cNvSpPr>
            <a:spLocks noGrp="1"/>
          </p:cNvSpPr>
          <p:nvPr>
            <p:ph idx="1"/>
          </p:nvPr>
        </p:nvSpPr>
        <p:spPr/>
        <p:txBody>
          <a:bodyPr wrap="square">
            <a:normAutofit/>
          </a:bodyPr>
          <a:lstStyle/>
          <a:p>
            <a:endParaRPr lang="en-US" dirty="0"/>
          </a:p>
        </p:txBody>
      </p:sp>
      <p:pic>
        <p:nvPicPr>
          <p:cNvPr id="6146" name="Picture 2" descr="Howard Wolowitz from The Big Bang ...">
            <a:extLst>
              <a:ext uri="{FF2B5EF4-FFF2-40B4-BE49-F238E27FC236}">
                <a16:creationId xmlns:a16="http://schemas.microsoft.com/office/drawing/2014/main" id="{D009AED9-0DCA-D052-463B-BF4DD3313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990" y="1866900"/>
            <a:ext cx="7567372" cy="414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499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What is Cybersecurity?</a:t>
            </a:r>
            <a:endParaRPr dirty="0"/>
          </a:p>
        </p:txBody>
      </p:sp>
      <p:sp>
        <p:nvSpPr>
          <p:cNvPr id="206" name="Google Shape;206;p8"/>
          <p:cNvSpPr txBox="1">
            <a:spLocks noGrp="1"/>
          </p:cNvSpPr>
          <p:nvPr>
            <p:ph type="body" idx="1"/>
          </p:nvPr>
        </p:nvSpPr>
        <p:spPr>
          <a:xfrm>
            <a:off x="913795" y="2076450"/>
            <a:ext cx="3363915"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a:bodyPr>
          <a:lstStyle/>
          <a:p>
            <a:pPr marL="342900" lvl="0" indent="-306000" algn="l" rtl="0">
              <a:spcBef>
                <a:spcPts val="0"/>
              </a:spcBef>
              <a:spcAft>
                <a:spcPts val="0"/>
              </a:spcAft>
              <a:buSzPts val="1400"/>
              <a:buChar char="◈"/>
            </a:pPr>
            <a:r>
              <a:rPr lang="en-US" sz="2800" dirty="0"/>
              <a:t>Cybersecurity: A set of </a:t>
            </a:r>
            <a:r>
              <a:rPr lang="en-US" sz="2800" b="1" dirty="0"/>
              <a:t>functions</a:t>
            </a:r>
            <a:r>
              <a:rPr lang="en-US" sz="2800" dirty="0"/>
              <a:t> performed through specific </a:t>
            </a:r>
            <a:r>
              <a:rPr lang="en-US" sz="2800" b="1" dirty="0"/>
              <a:t>roles</a:t>
            </a:r>
            <a:r>
              <a:rPr lang="en-US" sz="2800" dirty="0"/>
              <a:t>, implemented within one or more disparate </a:t>
            </a:r>
            <a:r>
              <a:rPr lang="en-US" sz="2800" b="1" dirty="0"/>
              <a:t>areas</a:t>
            </a:r>
            <a:r>
              <a:rPr lang="en-US" sz="2800" dirty="0"/>
              <a:t> of the cyber domain</a:t>
            </a:r>
            <a:endParaRPr sz="2800" dirty="0"/>
          </a:p>
        </p:txBody>
      </p:sp>
      <p:grpSp>
        <p:nvGrpSpPr>
          <p:cNvPr id="207" name="Google Shape;207;p8"/>
          <p:cNvGrpSpPr/>
          <p:nvPr/>
        </p:nvGrpSpPr>
        <p:grpSpPr>
          <a:xfrm>
            <a:off x="4529957" y="1867796"/>
            <a:ext cx="7211988" cy="3923403"/>
            <a:chOff x="139847" y="242288"/>
            <a:chExt cx="11632274" cy="6329722"/>
          </a:xfrm>
        </p:grpSpPr>
        <p:sp>
          <p:nvSpPr>
            <p:cNvPr id="208" name="Google Shape;208;p8"/>
            <p:cNvSpPr/>
            <p:nvPr/>
          </p:nvSpPr>
          <p:spPr>
            <a:xfrm>
              <a:off x="6451792" y="746983"/>
              <a:ext cx="5320329" cy="5320329"/>
            </a:xfrm>
            <a:prstGeom prst="ellipse">
              <a:avLst/>
            </a:prstGeom>
            <a:solidFill>
              <a:schemeClr val="accent5"/>
            </a:solidFill>
            <a:ln w="15875" cap="rnd"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Lustria"/>
                  <a:ea typeface="Lustria"/>
                  <a:cs typeface="Lustria"/>
                  <a:sym typeface="Lustria"/>
                </a:rPr>
                <a:t>Domain Areas</a:t>
              </a:r>
              <a:endParaRPr/>
            </a:p>
          </p:txBody>
        </p:sp>
        <p:sp>
          <p:nvSpPr>
            <p:cNvPr id="209" name="Google Shape;209;p8"/>
            <p:cNvSpPr/>
            <p:nvPr/>
          </p:nvSpPr>
          <p:spPr>
            <a:xfrm>
              <a:off x="3313354" y="242288"/>
              <a:ext cx="4399879" cy="6329722"/>
            </a:xfrm>
            <a:prstGeom prst="rightArrow">
              <a:avLst>
                <a:gd name="adj1" fmla="val 67661"/>
                <a:gd name="adj2" fmla="val 49662"/>
              </a:avLst>
            </a:prstGeom>
            <a:solidFill>
              <a:srgbClr val="9BB3DF"/>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Lustria"/>
                  <a:ea typeface="Lustria"/>
                  <a:cs typeface="Lustria"/>
                  <a:sym typeface="Lustria"/>
                </a:rPr>
                <a:t>       </a:t>
              </a:r>
              <a:r>
                <a:rPr lang="en-US" sz="1800" b="1" i="0" u="none" strike="noStrike" cap="none">
                  <a:solidFill>
                    <a:schemeClr val="dk1"/>
                  </a:solidFill>
                  <a:latin typeface="Lustria"/>
                  <a:ea typeface="Lustria"/>
                  <a:cs typeface="Lustria"/>
                  <a:sym typeface="Lustria"/>
                </a:rPr>
                <a:t>Roles</a:t>
              </a:r>
              <a:endParaRPr/>
            </a:p>
          </p:txBody>
        </p:sp>
        <p:sp>
          <p:nvSpPr>
            <p:cNvPr id="210" name="Google Shape;210;p8"/>
            <p:cNvSpPr/>
            <p:nvPr/>
          </p:nvSpPr>
          <p:spPr>
            <a:xfrm>
              <a:off x="139847" y="242288"/>
              <a:ext cx="4204153" cy="6329722"/>
            </a:xfrm>
            <a:prstGeom prst="rightArrow">
              <a:avLst>
                <a:gd name="adj1" fmla="val 67661"/>
                <a:gd name="adj2" fmla="val 49662"/>
              </a:avLst>
            </a:prstGeom>
            <a:solidFill>
              <a:srgbClr val="DDEAF6"/>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Lustria"/>
                  <a:ea typeface="Lustria"/>
                  <a:cs typeface="Lustria"/>
                  <a:sym typeface="Lustria"/>
                </a:rPr>
                <a:t>Functions</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56B15114-4B52-D08E-A5E1-D4956A705B1E}"/>
            </a:ext>
          </a:extLst>
        </p:cNvPr>
        <p:cNvGrpSpPr/>
        <p:nvPr/>
      </p:nvGrpSpPr>
      <p:grpSpPr>
        <a:xfrm>
          <a:off x="0" y="0"/>
          <a:ext cx="0" cy="0"/>
          <a:chOff x="0" y="0"/>
          <a:chExt cx="0" cy="0"/>
        </a:xfrm>
      </p:grpSpPr>
      <p:sp>
        <p:nvSpPr>
          <p:cNvPr id="205" name="Google Shape;205;p8">
            <a:extLst>
              <a:ext uri="{FF2B5EF4-FFF2-40B4-BE49-F238E27FC236}">
                <a16:creationId xmlns:a16="http://schemas.microsoft.com/office/drawing/2014/main" id="{DC2F363B-568F-E114-B2C6-8BD54D9D6779}"/>
              </a:ext>
            </a:extLst>
          </p:cNvPr>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What is a Cyber Human?</a:t>
            </a:r>
            <a:endParaRPr dirty="0"/>
          </a:p>
        </p:txBody>
      </p:sp>
      <p:sp>
        <p:nvSpPr>
          <p:cNvPr id="206" name="Google Shape;206;p8">
            <a:extLst>
              <a:ext uri="{FF2B5EF4-FFF2-40B4-BE49-F238E27FC236}">
                <a16:creationId xmlns:a16="http://schemas.microsoft.com/office/drawing/2014/main" id="{C5B8D905-E2B4-B81E-67C3-2B3DCB88FFF5}"/>
              </a:ext>
            </a:extLst>
          </p:cNvPr>
          <p:cNvSpPr txBox="1">
            <a:spLocks noGrp="1"/>
          </p:cNvSpPr>
          <p:nvPr>
            <p:ph type="body" idx="1"/>
          </p:nvPr>
        </p:nvSpPr>
        <p:spPr>
          <a:xfrm>
            <a:off x="913795" y="2076450"/>
            <a:ext cx="8320146"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Char char="◈"/>
            </a:pPr>
            <a:endParaRPr dirty="0"/>
          </a:p>
        </p:txBody>
      </p:sp>
      <p:pic>
        <p:nvPicPr>
          <p:cNvPr id="2" name="Picture 2" descr="problem / taylor swift (tik tok ...">
            <a:extLst>
              <a:ext uri="{FF2B5EF4-FFF2-40B4-BE49-F238E27FC236}">
                <a16:creationId xmlns:a16="http://schemas.microsoft.com/office/drawing/2014/main" id="{42D68F74-C96D-E561-2584-A33FA31CD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975" y="1866900"/>
            <a:ext cx="4625402" cy="462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452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Overview</a:t>
            </a:r>
            <a:endParaRPr/>
          </a:p>
        </p:txBody>
      </p:sp>
      <p:sp>
        <p:nvSpPr>
          <p:cNvPr id="180" name="Google Shape;180;p5"/>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181" name="Google Shape;181;p5"/>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pic>
        <p:nvPicPr>
          <p:cNvPr id="182" name="Google Shape;182;p5"/>
          <p:cNvPicPr preferRelativeResize="0"/>
          <p:nvPr/>
        </p:nvPicPr>
        <p:blipFill rotWithShape="1">
          <a:blip r:embed="rId3">
            <a:alphaModFix/>
          </a:blip>
          <a:srcRect/>
          <a:stretch/>
        </p:blipFill>
        <p:spPr>
          <a:xfrm>
            <a:off x="325630" y="0"/>
            <a:ext cx="1154074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Overview</a:t>
            </a:r>
            <a:endParaRPr/>
          </a:p>
        </p:txBody>
      </p:sp>
      <p:sp>
        <p:nvSpPr>
          <p:cNvPr id="198" name="Google Shape;198;p7"/>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a:p>
            <a:pPr marL="342900" lvl="0" indent="-217100" algn="l" rtl="0">
              <a:spcBef>
                <a:spcPts val="1000"/>
              </a:spcBef>
              <a:spcAft>
                <a:spcPts val="0"/>
              </a:spcAft>
              <a:buSzPts val="1400"/>
              <a:buNone/>
            </a:pPr>
            <a:endParaRPr/>
          </a:p>
        </p:txBody>
      </p:sp>
      <p:sp>
        <p:nvSpPr>
          <p:cNvPr id="199" name="Google Shape;199;p7"/>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pic>
        <p:nvPicPr>
          <p:cNvPr id="200" name="Google Shape;200;p7"/>
          <p:cNvPicPr preferRelativeResize="0"/>
          <p:nvPr/>
        </p:nvPicPr>
        <p:blipFill rotWithShape="1">
          <a:blip r:embed="rId3">
            <a:alphaModFix/>
          </a:blip>
          <a:srcRect/>
          <a:stretch/>
        </p:blipFill>
        <p:spPr>
          <a:xfrm>
            <a:off x="176326" y="0"/>
            <a:ext cx="11839347"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Domain Areas</a:t>
            </a:r>
            <a:endParaRPr/>
          </a:p>
        </p:txBody>
      </p:sp>
      <p:sp>
        <p:nvSpPr>
          <p:cNvPr id="285" name="Google Shape;285;p15"/>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286" name="Google Shape;286;p15"/>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grpSp>
        <p:nvGrpSpPr>
          <p:cNvPr id="287" name="Google Shape;287;p15"/>
          <p:cNvGrpSpPr/>
          <p:nvPr/>
        </p:nvGrpSpPr>
        <p:grpSpPr>
          <a:xfrm>
            <a:off x="3856838" y="1747426"/>
            <a:ext cx="4467675" cy="4946322"/>
            <a:chOff x="1482479" y="2708"/>
            <a:chExt cx="4467675" cy="4946322"/>
          </a:xfrm>
        </p:grpSpPr>
        <p:sp>
          <p:nvSpPr>
            <p:cNvPr id="288" name="Google Shape;288;p15"/>
            <p:cNvSpPr/>
            <p:nvPr/>
          </p:nvSpPr>
          <p:spPr>
            <a:xfrm>
              <a:off x="3029487" y="1789040"/>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txBox="1"/>
            <p:nvPr/>
          </p:nvSpPr>
          <p:spPr>
            <a:xfrm>
              <a:off x="3230655" y="1990208"/>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Users</a:t>
              </a:r>
              <a:endParaRPr/>
            </a:p>
          </p:txBody>
        </p:sp>
        <p:sp>
          <p:nvSpPr>
            <p:cNvPr id="290" name="Google Shape;290;p15"/>
            <p:cNvSpPr/>
            <p:nvPr/>
          </p:nvSpPr>
          <p:spPr>
            <a:xfrm rot="-5400000">
              <a:off x="3509980" y="1566070"/>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txBox="1"/>
            <p:nvPr/>
          </p:nvSpPr>
          <p:spPr>
            <a:xfrm rot="-5400000">
              <a:off x="3706000" y="1572387"/>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2" name="Google Shape;292;p15"/>
            <p:cNvSpPr/>
            <p:nvPr/>
          </p:nvSpPr>
          <p:spPr>
            <a:xfrm>
              <a:off x="3029487" y="2708"/>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txBox="1"/>
            <p:nvPr/>
          </p:nvSpPr>
          <p:spPr>
            <a:xfrm>
              <a:off x="3230655" y="203876"/>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I/O</a:t>
              </a:r>
              <a:endParaRPr/>
            </a:p>
          </p:txBody>
        </p:sp>
        <p:sp>
          <p:nvSpPr>
            <p:cNvPr id="294" name="Google Shape;294;p15"/>
            <p:cNvSpPr/>
            <p:nvPr/>
          </p:nvSpPr>
          <p:spPr>
            <a:xfrm rot="-1800000">
              <a:off x="4283484"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txBox="1"/>
            <p:nvPr/>
          </p:nvSpPr>
          <p:spPr>
            <a:xfrm rot="-1800000">
              <a:off x="4479504"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6" name="Google Shape;296;p15"/>
            <p:cNvSpPr/>
            <p:nvPr/>
          </p:nvSpPr>
          <p:spPr>
            <a:xfrm>
              <a:off x="4576496"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txBox="1"/>
            <p:nvPr/>
          </p:nvSpPr>
          <p:spPr>
            <a:xfrm>
              <a:off x="4777664"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Network</a:t>
              </a:r>
              <a:endParaRPr/>
            </a:p>
          </p:txBody>
        </p:sp>
        <p:sp>
          <p:nvSpPr>
            <p:cNvPr id="298" name="Google Shape;298;p15"/>
            <p:cNvSpPr/>
            <p:nvPr/>
          </p:nvSpPr>
          <p:spPr>
            <a:xfrm rot="1800000">
              <a:off x="4283484"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txBox="1"/>
            <p:nvPr/>
          </p:nvSpPr>
          <p:spPr>
            <a:xfrm rot="1800000">
              <a:off x="4479504"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0" name="Google Shape;300;p15"/>
            <p:cNvSpPr/>
            <p:nvPr/>
          </p:nvSpPr>
          <p:spPr>
            <a:xfrm>
              <a:off x="4576496"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txBox="1"/>
            <p:nvPr/>
          </p:nvSpPr>
          <p:spPr>
            <a:xfrm>
              <a:off x="4777664" y="2883374"/>
              <a:ext cx="1172490"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dirty="0">
                  <a:solidFill>
                    <a:schemeClr val="lt1"/>
                  </a:solidFill>
                  <a:latin typeface="Lustria"/>
                  <a:ea typeface="Lustria"/>
                  <a:cs typeface="Lustria"/>
                  <a:sym typeface="Lustria"/>
                </a:rPr>
                <a:t>Processing</a:t>
              </a:r>
              <a:endParaRPr dirty="0"/>
            </a:p>
          </p:txBody>
        </p:sp>
        <p:sp>
          <p:nvSpPr>
            <p:cNvPr id="302" name="Google Shape;302;p15"/>
            <p:cNvSpPr/>
            <p:nvPr/>
          </p:nvSpPr>
          <p:spPr>
            <a:xfrm rot="5400000">
              <a:off x="3509980" y="3352402"/>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p:nvPr/>
          </p:nvSpPr>
          <p:spPr>
            <a:xfrm rot="5400000">
              <a:off x="3706000" y="3358719"/>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4" name="Google Shape;304;p15"/>
            <p:cNvSpPr/>
            <p:nvPr/>
          </p:nvSpPr>
          <p:spPr>
            <a:xfrm>
              <a:off x="3029487" y="3575372"/>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3230655" y="3776540"/>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Memory</a:t>
              </a:r>
              <a:endParaRPr/>
            </a:p>
          </p:txBody>
        </p:sp>
        <p:sp>
          <p:nvSpPr>
            <p:cNvPr id="306" name="Google Shape;306;p15"/>
            <p:cNvSpPr/>
            <p:nvPr/>
          </p:nvSpPr>
          <p:spPr>
            <a:xfrm rot="9000000">
              <a:off x="2736475"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txBox="1"/>
            <p:nvPr/>
          </p:nvSpPr>
          <p:spPr>
            <a:xfrm rot="-1800000">
              <a:off x="2932495"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8" name="Google Shape;308;p15"/>
            <p:cNvSpPr/>
            <p:nvPr/>
          </p:nvSpPr>
          <p:spPr>
            <a:xfrm>
              <a:off x="1482479"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txBox="1"/>
            <p:nvPr/>
          </p:nvSpPr>
          <p:spPr>
            <a:xfrm>
              <a:off x="1683647" y="2883374"/>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Storage</a:t>
              </a:r>
              <a:endParaRPr/>
            </a:p>
          </p:txBody>
        </p:sp>
        <p:sp>
          <p:nvSpPr>
            <p:cNvPr id="310" name="Google Shape;310;p15"/>
            <p:cNvSpPr/>
            <p:nvPr/>
          </p:nvSpPr>
          <p:spPr>
            <a:xfrm rot="-9000000">
              <a:off x="2736475"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rot="1800000">
              <a:off x="2932495"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12" name="Google Shape;312;p15"/>
            <p:cNvSpPr/>
            <p:nvPr/>
          </p:nvSpPr>
          <p:spPr>
            <a:xfrm>
              <a:off x="1482479"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txBox="1"/>
            <p:nvPr/>
          </p:nvSpPr>
          <p:spPr>
            <a:xfrm>
              <a:off x="1683647"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Code</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C30033CF-CCA3-3361-9258-1AB21CA5FD12}"/>
            </a:ext>
          </a:extLst>
        </p:cNvPr>
        <p:cNvGrpSpPr/>
        <p:nvPr/>
      </p:nvGrpSpPr>
      <p:grpSpPr>
        <a:xfrm>
          <a:off x="0" y="0"/>
          <a:ext cx="0" cy="0"/>
          <a:chOff x="0" y="0"/>
          <a:chExt cx="0" cy="0"/>
        </a:xfrm>
      </p:grpSpPr>
      <p:sp>
        <p:nvSpPr>
          <p:cNvPr id="284" name="Google Shape;284;p15">
            <a:extLst>
              <a:ext uri="{FF2B5EF4-FFF2-40B4-BE49-F238E27FC236}">
                <a16:creationId xmlns:a16="http://schemas.microsoft.com/office/drawing/2014/main" id="{414F8ADD-2EF8-DDC1-24BD-372EE5631CA4}"/>
              </a:ext>
            </a:extLst>
          </p:cNvPr>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Domain Areas</a:t>
            </a:r>
            <a:endParaRPr/>
          </a:p>
        </p:txBody>
      </p:sp>
      <p:sp>
        <p:nvSpPr>
          <p:cNvPr id="285" name="Google Shape;285;p15">
            <a:extLst>
              <a:ext uri="{FF2B5EF4-FFF2-40B4-BE49-F238E27FC236}">
                <a16:creationId xmlns:a16="http://schemas.microsoft.com/office/drawing/2014/main" id="{27B04516-A7F4-971E-D3F5-F4EAC57F2E3E}"/>
              </a:ext>
            </a:extLst>
          </p:cNvPr>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286" name="Google Shape;286;p15">
            <a:extLst>
              <a:ext uri="{FF2B5EF4-FFF2-40B4-BE49-F238E27FC236}">
                <a16:creationId xmlns:a16="http://schemas.microsoft.com/office/drawing/2014/main" id="{7859D38C-21C5-DC03-CDE0-BE9B049D5A4A}"/>
              </a:ext>
            </a:extLst>
          </p:cNvPr>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grpSp>
        <p:nvGrpSpPr>
          <p:cNvPr id="287" name="Google Shape;287;p15">
            <a:extLst>
              <a:ext uri="{FF2B5EF4-FFF2-40B4-BE49-F238E27FC236}">
                <a16:creationId xmlns:a16="http://schemas.microsoft.com/office/drawing/2014/main" id="{7DBEF37E-BD5F-42D5-0C33-F16BB7D98C8E}"/>
              </a:ext>
            </a:extLst>
          </p:cNvPr>
          <p:cNvGrpSpPr/>
          <p:nvPr/>
        </p:nvGrpSpPr>
        <p:grpSpPr>
          <a:xfrm>
            <a:off x="3856838" y="1747426"/>
            <a:ext cx="4467675" cy="4946322"/>
            <a:chOff x="1482479" y="2708"/>
            <a:chExt cx="4467675" cy="4946322"/>
          </a:xfrm>
        </p:grpSpPr>
        <p:sp>
          <p:nvSpPr>
            <p:cNvPr id="288" name="Google Shape;288;p15">
              <a:extLst>
                <a:ext uri="{FF2B5EF4-FFF2-40B4-BE49-F238E27FC236}">
                  <a16:creationId xmlns:a16="http://schemas.microsoft.com/office/drawing/2014/main" id="{2EA3441D-9928-5341-D483-AF774D5EF77C}"/>
                </a:ext>
              </a:extLst>
            </p:cNvPr>
            <p:cNvSpPr/>
            <p:nvPr/>
          </p:nvSpPr>
          <p:spPr>
            <a:xfrm>
              <a:off x="3029487" y="1789040"/>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a:extLst>
                <a:ext uri="{FF2B5EF4-FFF2-40B4-BE49-F238E27FC236}">
                  <a16:creationId xmlns:a16="http://schemas.microsoft.com/office/drawing/2014/main" id="{9A0ACCF4-25EB-AA84-2175-2EB077559D68}"/>
                </a:ext>
              </a:extLst>
            </p:cNvPr>
            <p:cNvSpPr txBox="1"/>
            <p:nvPr/>
          </p:nvSpPr>
          <p:spPr>
            <a:xfrm>
              <a:off x="3230655" y="1990208"/>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Users</a:t>
              </a:r>
              <a:endParaRPr/>
            </a:p>
          </p:txBody>
        </p:sp>
        <p:sp>
          <p:nvSpPr>
            <p:cNvPr id="290" name="Google Shape;290;p15">
              <a:extLst>
                <a:ext uri="{FF2B5EF4-FFF2-40B4-BE49-F238E27FC236}">
                  <a16:creationId xmlns:a16="http://schemas.microsoft.com/office/drawing/2014/main" id="{D676EE4F-363E-3706-6E32-CC799744435C}"/>
                </a:ext>
              </a:extLst>
            </p:cNvPr>
            <p:cNvSpPr/>
            <p:nvPr/>
          </p:nvSpPr>
          <p:spPr>
            <a:xfrm rot="-5400000">
              <a:off x="3509980" y="1566070"/>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a:extLst>
                <a:ext uri="{FF2B5EF4-FFF2-40B4-BE49-F238E27FC236}">
                  <a16:creationId xmlns:a16="http://schemas.microsoft.com/office/drawing/2014/main" id="{C10AD04A-150E-15C4-71F5-82357587363B}"/>
                </a:ext>
              </a:extLst>
            </p:cNvPr>
            <p:cNvSpPr txBox="1"/>
            <p:nvPr/>
          </p:nvSpPr>
          <p:spPr>
            <a:xfrm rot="-5400000">
              <a:off x="3706000" y="1572387"/>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2" name="Google Shape;292;p15">
              <a:extLst>
                <a:ext uri="{FF2B5EF4-FFF2-40B4-BE49-F238E27FC236}">
                  <a16:creationId xmlns:a16="http://schemas.microsoft.com/office/drawing/2014/main" id="{C8013F77-4EB2-21AF-E8A8-B7AB2DE40BD2}"/>
                </a:ext>
              </a:extLst>
            </p:cNvPr>
            <p:cNvSpPr/>
            <p:nvPr/>
          </p:nvSpPr>
          <p:spPr>
            <a:xfrm>
              <a:off x="3029487" y="2708"/>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a:extLst>
                <a:ext uri="{FF2B5EF4-FFF2-40B4-BE49-F238E27FC236}">
                  <a16:creationId xmlns:a16="http://schemas.microsoft.com/office/drawing/2014/main" id="{8430A83D-F59A-446E-99DD-8315706EE3CA}"/>
                </a:ext>
              </a:extLst>
            </p:cNvPr>
            <p:cNvSpPr txBox="1"/>
            <p:nvPr/>
          </p:nvSpPr>
          <p:spPr>
            <a:xfrm>
              <a:off x="3230655" y="203876"/>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I/O</a:t>
              </a:r>
              <a:endParaRPr/>
            </a:p>
          </p:txBody>
        </p:sp>
        <p:sp>
          <p:nvSpPr>
            <p:cNvPr id="294" name="Google Shape;294;p15">
              <a:extLst>
                <a:ext uri="{FF2B5EF4-FFF2-40B4-BE49-F238E27FC236}">
                  <a16:creationId xmlns:a16="http://schemas.microsoft.com/office/drawing/2014/main" id="{42FB0133-5446-F5BE-09FB-CD9058BEB611}"/>
                </a:ext>
              </a:extLst>
            </p:cNvPr>
            <p:cNvSpPr/>
            <p:nvPr/>
          </p:nvSpPr>
          <p:spPr>
            <a:xfrm rot="-1800000">
              <a:off x="4283484"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a:extLst>
                <a:ext uri="{FF2B5EF4-FFF2-40B4-BE49-F238E27FC236}">
                  <a16:creationId xmlns:a16="http://schemas.microsoft.com/office/drawing/2014/main" id="{B6081E2A-00AC-E769-1924-131700D95A40}"/>
                </a:ext>
              </a:extLst>
            </p:cNvPr>
            <p:cNvSpPr txBox="1"/>
            <p:nvPr/>
          </p:nvSpPr>
          <p:spPr>
            <a:xfrm rot="-1800000">
              <a:off x="4479504"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6" name="Google Shape;296;p15">
              <a:extLst>
                <a:ext uri="{FF2B5EF4-FFF2-40B4-BE49-F238E27FC236}">
                  <a16:creationId xmlns:a16="http://schemas.microsoft.com/office/drawing/2014/main" id="{37ACA352-86DA-8229-823E-F1E5DBF97A6C}"/>
                </a:ext>
              </a:extLst>
            </p:cNvPr>
            <p:cNvSpPr/>
            <p:nvPr/>
          </p:nvSpPr>
          <p:spPr>
            <a:xfrm>
              <a:off x="4576496"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a:extLst>
                <a:ext uri="{FF2B5EF4-FFF2-40B4-BE49-F238E27FC236}">
                  <a16:creationId xmlns:a16="http://schemas.microsoft.com/office/drawing/2014/main" id="{2B76935D-FE63-4AC4-A2C0-876A0BBF657C}"/>
                </a:ext>
              </a:extLst>
            </p:cNvPr>
            <p:cNvSpPr txBox="1"/>
            <p:nvPr/>
          </p:nvSpPr>
          <p:spPr>
            <a:xfrm>
              <a:off x="4777664"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Network</a:t>
              </a:r>
              <a:endParaRPr/>
            </a:p>
          </p:txBody>
        </p:sp>
        <p:sp>
          <p:nvSpPr>
            <p:cNvPr id="298" name="Google Shape;298;p15">
              <a:extLst>
                <a:ext uri="{FF2B5EF4-FFF2-40B4-BE49-F238E27FC236}">
                  <a16:creationId xmlns:a16="http://schemas.microsoft.com/office/drawing/2014/main" id="{86D59F2C-6072-9E08-06D6-392DD663B892}"/>
                </a:ext>
              </a:extLst>
            </p:cNvPr>
            <p:cNvSpPr/>
            <p:nvPr/>
          </p:nvSpPr>
          <p:spPr>
            <a:xfrm rot="1800000">
              <a:off x="4283484"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a:extLst>
                <a:ext uri="{FF2B5EF4-FFF2-40B4-BE49-F238E27FC236}">
                  <a16:creationId xmlns:a16="http://schemas.microsoft.com/office/drawing/2014/main" id="{5FC1E0AA-D300-AC26-4053-72B2C1FA86A1}"/>
                </a:ext>
              </a:extLst>
            </p:cNvPr>
            <p:cNvSpPr txBox="1"/>
            <p:nvPr/>
          </p:nvSpPr>
          <p:spPr>
            <a:xfrm rot="1800000">
              <a:off x="4479504"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0" name="Google Shape;300;p15">
              <a:extLst>
                <a:ext uri="{FF2B5EF4-FFF2-40B4-BE49-F238E27FC236}">
                  <a16:creationId xmlns:a16="http://schemas.microsoft.com/office/drawing/2014/main" id="{3DB0FDBF-90E4-DB5C-FB02-EA73B85B9981}"/>
                </a:ext>
              </a:extLst>
            </p:cNvPr>
            <p:cNvSpPr/>
            <p:nvPr/>
          </p:nvSpPr>
          <p:spPr>
            <a:xfrm>
              <a:off x="4576496"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a:extLst>
                <a:ext uri="{FF2B5EF4-FFF2-40B4-BE49-F238E27FC236}">
                  <a16:creationId xmlns:a16="http://schemas.microsoft.com/office/drawing/2014/main" id="{E4EF53F5-706C-5C5F-FCEE-F482FCAFFB8A}"/>
                </a:ext>
              </a:extLst>
            </p:cNvPr>
            <p:cNvSpPr txBox="1"/>
            <p:nvPr/>
          </p:nvSpPr>
          <p:spPr>
            <a:xfrm>
              <a:off x="4777664" y="2883374"/>
              <a:ext cx="1172490"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dirty="0">
                  <a:solidFill>
                    <a:schemeClr val="lt1"/>
                  </a:solidFill>
                  <a:latin typeface="Lustria"/>
                  <a:ea typeface="Lustria"/>
                  <a:cs typeface="Lustria"/>
                  <a:sym typeface="Lustria"/>
                </a:rPr>
                <a:t>Processing</a:t>
              </a:r>
              <a:endParaRPr dirty="0"/>
            </a:p>
          </p:txBody>
        </p:sp>
        <p:sp>
          <p:nvSpPr>
            <p:cNvPr id="302" name="Google Shape;302;p15">
              <a:extLst>
                <a:ext uri="{FF2B5EF4-FFF2-40B4-BE49-F238E27FC236}">
                  <a16:creationId xmlns:a16="http://schemas.microsoft.com/office/drawing/2014/main" id="{749F42B6-EA64-9041-90D7-6E4D87FDC3C0}"/>
                </a:ext>
              </a:extLst>
            </p:cNvPr>
            <p:cNvSpPr/>
            <p:nvPr/>
          </p:nvSpPr>
          <p:spPr>
            <a:xfrm rot="5400000">
              <a:off x="3509980" y="3352402"/>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a:extLst>
                <a:ext uri="{FF2B5EF4-FFF2-40B4-BE49-F238E27FC236}">
                  <a16:creationId xmlns:a16="http://schemas.microsoft.com/office/drawing/2014/main" id="{F6897DA8-733F-6968-D801-6A5EDBB76411}"/>
                </a:ext>
              </a:extLst>
            </p:cNvPr>
            <p:cNvSpPr txBox="1"/>
            <p:nvPr/>
          </p:nvSpPr>
          <p:spPr>
            <a:xfrm rot="5400000">
              <a:off x="3706000" y="3358719"/>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4" name="Google Shape;304;p15">
              <a:extLst>
                <a:ext uri="{FF2B5EF4-FFF2-40B4-BE49-F238E27FC236}">
                  <a16:creationId xmlns:a16="http://schemas.microsoft.com/office/drawing/2014/main" id="{05D84F84-FF83-9EE8-800B-55BD2206978D}"/>
                </a:ext>
              </a:extLst>
            </p:cNvPr>
            <p:cNvSpPr/>
            <p:nvPr/>
          </p:nvSpPr>
          <p:spPr>
            <a:xfrm>
              <a:off x="3029487" y="3575372"/>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a:extLst>
                <a:ext uri="{FF2B5EF4-FFF2-40B4-BE49-F238E27FC236}">
                  <a16:creationId xmlns:a16="http://schemas.microsoft.com/office/drawing/2014/main" id="{9ED0F8F3-94CC-DAA1-F5B2-0175166029DA}"/>
                </a:ext>
              </a:extLst>
            </p:cNvPr>
            <p:cNvSpPr txBox="1"/>
            <p:nvPr/>
          </p:nvSpPr>
          <p:spPr>
            <a:xfrm>
              <a:off x="3230655" y="3776540"/>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Memory</a:t>
              </a:r>
              <a:endParaRPr/>
            </a:p>
          </p:txBody>
        </p:sp>
        <p:sp>
          <p:nvSpPr>
            <p:cNvPr id="306" name="Google Shape;306;p15">
              <a:extLst>
                <a:ext uri="{FF2B5EF4-FFF2-40B4-BE49-F238E27FC236}">
                  <a16:creationId xmlns:a16="http://schemas.microsoft.com/office/drawing/2014/main" id="{BD04FF8C-5C09-DC82-F33A-13BEFBA934B8}"/>
                </a:ext>
              </a:extLst>
            </p:cNvPr>
            <p:cNvSpPr/>
            <p:nvPr/>
          </p:nvSpPr>
          <p:spPr>
            <a:xfrm rot="9000000">
              <a:off x="2736475"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a:extLst>
                <a:ext uri="{FF2B5EF4-FFF2-40B4-BE49-F238E27FC236}">
                  <a16:creationId xmlns:a16="http://schemas.microsoft.com/office/drawing/2014/main" id="{33AE1921-37C3-424E-FE67-EA59C30360E4}"/>
                </a:ext>
              </a:extLst>
            </p:cNvPr>
            <p:cNvSpPr txBox="1"/>
            <p:nvPr/>
          </p:nvSpPr>
          <p:spPr>
            <a:xfrm rot="-1800000">
              <a:off x="2932495"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8" name="Google Shape;308;p15">
              <a:extLst>
                <a:ext uri="{FF2B5EF4-FFF2-40B4-BE49-F238E27FC236}">
                  <a16:creationId xmlns:a16="http://schemas.microsoft.com/office/drawing/2014/main" id="{D66971D5-F33D-F84B-140A-64C6D1812621}"/>
                </a:ext>
              </a:extLst>
            </p:cNvPr>
            <p:cNvSpPr/>
            <p:nvPr/>
          </p:nvSpPr>
          <p:spPr>
            <a:xfrm>
              <a:off x="1482479"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a:extLst>
                <a:ext uri="{FF2B5EF4-FFF2-40B4-BE49-F238E27FC236}">
                  <a16:creationId xmlns:a16="http://schemas.microsoft.com/office/drawing/2014/main" id="{B7343198-826A-F650-9842-DE74DD849D9B}"/>
                </a:ext>
              </a:extLst>
            </p:cNvPr>
            <p:cNvSpPr txBox="1"/>
            <p:nvPr/>
          </p:nvSpPr>
          <p:spPr>
            <a:xfrm>
              <a:off x="1683647" y="2883374"/>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Storage</a:t>
              </a:r>
              <a:endParaRPr/>
            </a:p>
          </p:txBody>
        </p:sp>
        <p:sp>
          <p:nvSpPr>
            <p:cNvPr id="310" name="Google Shape;310;p15">
              <a:extLst>
                <a:ext uri="{FF2B5EF4-FFF2-40B4-BE49-F238E27FC236}">
                  <a16:creationId xmlns:a16="http://schemas.microsoft.com/office/drawing/2014/main" id="{402C9905-7D79-928B-B49E-58336D370B77}"/>
                </a:ext>
              </a:extLst>
            </p:cNvPr>
            <p:cNvSpPr/>
            <p:nvPr/>
          </p:nvSpPr>
          <p:spPr>
            <a:xfrm rot="-9000000">
              <a:off x="2736475"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a:extLst>
                <a:ext uri="{FF2B5EF4-FFF2-40B4-BE49-F238E27FC236}">
                  <a16:creationId xmlns:a16="http://schemas.microsoft.com/office/drawing/2014/main" id="{934BC939-AEE4-DD43-1630-66155706C28F}"/>
                </a:ext>
              </a:extLst>
            </p:cNvPr>
            <p:cNvSpPr txBox="1"/>
            <p:nvPr/>
          </p:nvSpPr>
          <p:spPr>
            <a:xfrm rot="1800000">
              <a:off x="2932495"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12" name="Google Shape;312;p15">
              <a:extLst>
                <a:ext uri="{FF2B5EF4-FFF2-40B4-BE49-F238E27FC236}">
                  <a16:creationId xmlns:a16="http://schemas.microsoft.com/office/drawing/2014/main" id="{2D7C65C0-3813-4D13-0862-82A88BBB271A}"/>
                </a:ext>
              </a:extLst>
            </p:cNvPr>
            <p:cNvSpPr/>
            <p:nvPr/>
          </p:nvSpPr>
          <p:spPr>
            <a:xfrm>
              <a:off x="1482479"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extLst>
                <a:ext uri="{FF2B5EF4-FFF2-40B4-BE49-F238E27FC236}">
                  <a16:creationId xmlns:a16="http://schemas.microsoft.com/office/drawing/2014/main" id="{EA1BF76E-3A95-A5D5-06BC-78C4AD6D436D}"/>
                </a:ext>
              </a:extLst>
            </p:cNvPr>
            <p:cNvSpPr txBox="1"/>
            <p:nvPr/>
          </p:nvSpPr>
          <p:spPr>
            <a:xfrm>
              <a:off x="1683647"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Code</a:t>
              </a:r>
              <a:endParaRPr/>
            </a:p>
          </p:txBody>
        </p:sp>
      </p:grpSp>
      <p:sp>
        <p:nvSpPr>
          <p:cNvPr id="2" name="Oval 1">
            <a:extLst>
              <a:ext uri="{FF2B5EF4-FFF2-40B4-BE49-F238E27FC236}">
                <a16:creationId xmlns:a16="http://schemas.microsoft.com/office/drawing/2014/main" id="{6C5024B1-AA5D-5518-B1F4-42086F9DAA5B}"/>
              </a:ext>
            </a:extLst>
          </p:cNvPr>
          <p:cNvSpPr/>
          <p:nvPr/>
        </p:nvSpPr>
        <p:spPr>
          <a:xfrm>
            <a:off x="5261430" y="159727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EEB876-A8AF-746C-AAA6-CB1280DD5F05}"/>
              </a:ext>
            </a:extLst>
          </p:cNvPr>
          <p:cNvSpPr/>
          <p:nvPr/>
        </p:nvSpPr>
        <p:spPr>
          <a:xfrm>
            <a:off x="6808439" y="2508493"/>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11CA24C-68B6-C69B-4957-3C70E8908BE2}"/>
              </a:ext>
            </a:extLst>
          </p:cNvPr>
          <p:cNvSpPr/>
          <p:nvPr/>
        </p:nvSpPr>
        <p:spPr>
          <a:xfrm>
            <a:off x="6808439"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F836A3D-E37D-318C-9F1B-95D6A7A0C4BC}"/>
              </a:ext>
            </a:extLst>
          </p:cNvPr>
          <p:cNvSpPr/>
          <p:nvPr/>
        </p:nvSpPr>
        <p:spPr>
          <a:xfrm>
            <a:off x="3714421"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9A125AA-A888-4703-67A5-E369AA97915D}"/>
              </a:ext>
            </a:extLst>
          </p:cNvPr>
          <p:cNvSpPr/>
          <p:nvPr/>
        </p:nvSpPr>
        <p:spPr>
          <a:xfrm>
            <a:off x="5258761" y="518023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13AA95-B3B4-C5CA-5EF9-80205DB038ED}"/>
              </a:ext>
            </a:extLst>
          </p:cNvPr>
          <p:cNvSpPr txBox="1"/>
          <p:nvPr/>
        </p:nvSpPr>
        <p:spPr>
          <a:xfrm>
            <a:off x="8783515" y="4234738"/>
            <a:ext cx="2294792" cy="954107"/>
          </a:xfrm>
          <a:prstGeom prst="rect">
            <a:avLst/>
          </a:prstGeom>
          <a:noFill/>
        </p:spPr>
        <p:txBody>
          <a:bodyPr wrap="square" rtlCol="0">
            <a:spAutoFit/>
          </a:bodyPr>
          <a:lstStyle/>
          <a:p>
            <a:r>
              <a:rPr lang="en-US" sz="2800" dirty="0">
                <a:solidFill>
                  <a:schemeClr val="accent2"/>
                </a:solidFill>
              </a:rPr>
              <a:t>Computer Scientists</a:t>
            </a:r>
          </a:p>
        </p:txBody>
      </p:sp>
    </p:spTree>
    <p:extLst>
      <p:ext uri="{BB962C8B-B14F-4D97-AF65-F5344CB8AC3E}">
        <p14:creationId xmlns:p14="http://schemas.microsoft.com/office/powerpoint/2010/main" val="369436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58DFD52-C6C6-448D-FA78-7FF3B9DF8E9F}"/>
            </a:ext>
          </a:extLst>
        </p:cNvPr>
        <p:cNvGrpSpPr/>
        <p:nvPr/>
      </p:nvGrpSpPr>
      <p:grpSpPr>
        <a:xfrm>
          <a:off x="0" y="0"/>
          <a:ext cx="0" cy="0"/>
          <a:chOff x="0" y="0"/>
          <a:chExt cx="0" cy="0"/>
        </a:xfrm>
      </p:grpSpPr>
      <p:sp>
        <p:nvSpPr>
          <p:cNvPr id="284" name="Google Shape;284;p15">
            <a:extLst>
              <a:ext uri="{FF2B5EF4-FFF2-40B4-BE49-F238E27FC236}">
                <a16:creationId xmlns:a16="http://schemas.microsoft.com/office/drawing/2014/main" id="{B3721A4B-F3BA-52D2-7C30-FE22C7CACED3}"/>
              </a:ext>
            </a:extLst>
          </p:cNvPr>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Domain Areas</a:t>
            </a:r>
            <a:endParaRPr/>
          </a:p>
        </p:txBody>
      </p:sp>
      <p:sp>
        <p:nvSpPr>
          <p:cNvPr id="285" name="Google Shape;285;p15">
            <a:extLst>
              <a:ext uri="{FF2B5EF4-FFF2-40B4-BE49-F238E27FC236}">
                <a16:creationId xmlns:a16="http://schemas.microsoft.com/office/drawing/2014/main" id="{DC491A70-4FB2-A08A-9946-750005AD2C51}"/>
              </a:ext>
            </a:extLst>
          </p:cNvPr>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286" name="Google Shape;286;p15">
            <a:extLst>
              <a:ext uri="{FF2B5EF4-FFF2-40B4-BE49-F238E27FC236}">
                <a16:creationId xmlns:a16="http://schemas.microsoft.com/office/drawing/2014/main" id="{E8B99260-2441-0DD6-E89B-6E65804C3B85}"/>
              </a:ext>
            </a:extLst>
          </p:cNvPr>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grpSp>
        <p:nvGrpSpPr>
          <p:cNvPr id="287" name="Google Shape;287;p15">
            <a:extLst>
              <a:ext uri="{FF2B5EF4-FFF2-40B4-BE49-F238E27FC236}">
                <a16:creationId xmlns:a16="http://schemas.microsoft.com/office/drawing/2014/main" id="{141A877E-955C-1460-6AE0-98FDD5E60DDD}"/>
              </a:ext>
            </a:extLst>
          </p:cNvPr>
          <p:cNvGrpSpPr/>
          <p:nvPr/>
        </p:nvGrpSpPr>
        <p:grpSpPr>
          <a:xfrm>
            <a:off x="3856838" y="1747426"/>
            <a:ext cx="4467675" cy="4946322"/>
            <a:chOff x="1482479" y="2708"/>
            <a:chExt cx="4467675" cy="4946322"/>
          </a:xfrm>
        </p:grpSpPr>
        <p:sp>
          <p:nvSpPr>
            <p:cNvPr id="288" name="Google Shape;288;p15">
              <a:extLst>
                <a:ext uri="{FF2B5EF4-FFF2-40B4-BE49-F238E27FC236}">
                  <a16:creationId xmlns:a16="http://schemas.microsoft.com/office/drawing/2014/main" id="{7C5535BD-72B9-5497-2001-567FE7F095C3}"/>
                </a:ext>
              </a:extLst>
            </p:cNvPr>
            <p:cNvSpPr/>
            <p:nvPr/>
          </p:nvSpPr>
          <p:spPr>
            <a:xfrm>
              <a:off x="3029487" y="1789040"/>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a:extLst>
                <a:ext uri="{FF2B5EF4-FFF2-40B4-BE49-F238E27FC236}">
                  <a16:creationId xmlns:a16="http://schemas.microsoft.com/office/drawing/2014/main" id="{49C71949-D732-032F-8A48-2DC2035255B4}"/>
                </a:ext>
              </a:extLst>
            </p:cNvPr>
            <p:cNvSpPr txBox="1"/>
            <p:nvPr/>
          </p:nvSpPr>
          <p:spPr>
            <a:xfrm>
              <a:off x="3230655" y="1990208"/>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Users</a:t>
              </a:r>
              <a:endParaRPr/>
            </a:p>
          </p:txBody>
        </p:sp>
        <p:sp>
          <p:nvSpPr>
            <p:cNvPr id="290" name="Google Shape;290;p15">
              <a:extLst>
                <a:ext uri="{FF2B5EF4-FFF2-40B4-BE49-F238E27FC236}">
                  <a16:creationId xmlns:a16="http://schemas.microsoft.com/office/drawing/2014/main" id="{E7895E23-EA3B-5AD3-40B1-B0E40040EA3E}"/>
                </a:ext>
              </a:extLst>
            </p:cNvPr>
            <p:cNvSpPr/>
            <p:nvPr/>
          </p:nvSpPr>
          <p:spPr>
            <a:xfrm rot="-5400000">
              <a:off x="3509980" y="1566070"/>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a:extLst>
                <a:ext uri="{FF2B5EF4-FFF2-40B4-BE49-F238E27FC236}">
                  <a16:creationId xmlns:a16="http://schemas.microsoft.com/office/drawing/2014/main" id="{65C8E55D-D67E-669B-BCF6-E0E8E9538F1A}"/>
                </a:ext>
              </a:extLst>
            </p:cNvPr>
            <p:cNvSpPr txBox="1"/>
            <p:nvPr/>
          </p:nvSpPr>
          <p:spPr>
            <a:xfrm rot="-5400000">
              <a:off x="3706000" y="1572387"/>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2" name="Google Shape;292;p15">
              <a:extLst>
                <a:ext uri="{FF2B5EF4-FFF2-40B4-BE49-F238E27FC236}">
                  <a16:creationId xmlns:a16="http://schemas.microsoft.com/office/drawing/2014/main" id="{4E33467F-113B-117E-8AC1-E108DA404B8A}"/>
                </a:ext>
              </a:extLst>
            </p:cNvPr>
            <p:cNvSpPr/>
            <p:nvPr/>
          </p:nvSpPr>
          <p:spPr>
            <a:xfrm>
              <a:off x="3029487" y="2708"/>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a:extLst>
                <a:ext uri="{FF2B5EF4-FFF2-40B4-BE49-F238E27FC236}">
                  <a16:creationId xmlns:a16="http://schemas.microsoft.com/office/drawing/2014/main" id="{81123961-C067-AB92-D15F-1327A9D98645}"/>
                </a:ext>
              </a:extLst>
            </p:cNvPr>
            <p:cNvSpPr txBox="1"/>
            <p:nvPr/>
          </p:nvSpPr>
          <p:spPr>
            <a:xfrm>
              <a:off x="3230655" y="203876"/>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I/O</a:t>
              </a:r>
              <a:endParaRPr/>
            </a:p>
          </p:txBody>
        </p:sp>
        <p:sp>
          <p:nvSpPr>
            <p:cNvPr id="294" name="Google Shape;294;p15">
              <a:extLst>
                <a:ext uri="{FF2B5EF4-FFF2-40B4-BE49-F238E27FC236}">
                  <a16:creationId xmlns:a16="http://schemas.microsoft.com/office/drawing/2014/main" id="{978D0E53-06F3-73BC-4A93-B6BC261113EE}"/>
                </a:ext>
              </a:extLst>
            </p:cNvPr>
            <p:cNvSpPr/>
            <p:nvPr/>
          </p:nvSpPr>
          <p:spPr>
            <a:xfrm rot="-1800000">
              <a:off x="4283484"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a:extLst>
                <a:ext uri="{FF2B5EF4-FFF2-40B4-BE49-F238E27FC236}">
                  <a16:creationId xmlns:a16="http://schemas.microsoft.com/office/drawing/2014/main" id="{CE3A9B63-F8F9-B05D-A8BF-ADC644AE24AC}"/>
                </a:ext>
              </a:extLst>
            </p:cNvPr>
            <p:cNvSpPr txBox="1"/>
            <p:nvPr/>
          </p:nvSpPr>
          <p:spPr>
            <a:xfrm rot="-1800000">
              <a:off x="4479504"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6" name="Google Shape;296;p15">
              <a:extLst>
                <a:ext uri="{FF2B5EF4-FFF2-40B4-BE49-F238E27FC236}">
                  <a16:creationId xmlns:a16="http://schemas.microsoft.com/office/drawing/2014/main" id="{F66E3606-3E6E-C686-95F9-FAF6197C806B}"/>
                </a:ext>
              </a:extLst>
            </p:cNvPr>
            <p:cNvSpPr/>
            <p:nvPr/>
          </p:nvSpPr>
          <p:spPr>
            <a:xfrm>
              <a:off x="4576496"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a:extLst>
                <a:ext uri="{FF2B5EF4-FFF2-40B4-BE49-F238E27FC236}">
                  <a16:creationId xmlns:a16="http://schemas.microsoft.com/office/drawing/2014/main" id="{1233F30F-9733-3A65-C449-224AFB869596}"/>
                </a:ext>
              </a:extLst>
            </p:cNvPr>
            <p:cNvSpPr txBox="1"/>
            <p:nvPr/>
          </p:nvSpPr>
          <p:spPr>
            <a:xfrm>
              <a:off x="4777664"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Network</a:t>
              </a:r>
              <a:endParaRPr/>
            </a:p>
          </p:txBody>
        </p:sp>
        <p:sp>
          <p:nvSpPr>
            <p:cNvPr id="298" name="Google Shape;298;p15">
              <a:extLst>
                <a:ext uri="{FF2B5EF4-FFF2-40B4-BE49-F238E27FC236}">
                  <a16:creationId xmlns:a16="http://schemas.microsoft.com/office/drawing/2014/main" id="{4B3C238E-3166-3373-76D2-12B51F5A8BA4}"/>
                </a:ext>
              </a:extLst>
            </p:cNvPr>
            <p:cNvSpPr/>
            <p:nvPr/>
          </p:nvSpPr>
          <p:spPr>
            <a:xfrm rot="1800000">
              <a:off x="4283484"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a:extLst>
                <a:ext uri="{FF2B5EF4-FFF2-40B4-BE49-F238E27FC236}">
                  <a16:creationId xmlns:a16="http://schemas.microsoft.com/office/drawing/2014/main" id="{22751317-F023-1702-6D70-44C289C78FF0}"/>
                </a:ext>
              </a:extLst>
            </p:cNvPr>
            <p:cNvSpPr txBox="1"/>
            <p:nvPr/>
          </p:nvSpPr>
          <p:spPr>
            <a:xfrm rot="1800000">
              <a:off x="4479504"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0" name="Google Shape;300;p15">
              <a:extLst>
                <a:ext uri="{FF2B5EF4-FFF2-40B4-BE49-F238E27FC236}">
                  <a16:creationId xmlns:a16="http://schemas.microsoft.com/office/drawing/2014/main" id="{151F21E6-4CD0-28BF-FD92-6F4DB9D9AAF7}"/>
                </a:ext>
              </a:extLst>
            </p:cNvPr>
            <p:cNvSpPr/>
            <p:nvPr/>
          </p:nvSpPr>
          <p:spPr>
            <a:xfrm>
              <a:off x="4576496"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a:extLst>
                <a:ext uri="{FF2B5EF4-FFF2-40B4-BE49-F238E27FC236}">
                  <a16:creationId xmlns:a16="http://schemas.microsoft.com/office/drawing/2014/main" id="{58D9F539-160C-CFB6-FE80-02BC334DD79E}"/>
                </a:ext>
              </a:extLst>
            </p:cNvPr>
            <p:cNvSpPr txBox="1"/>
            <p:nvPr/>
          </p:nvSpPr>
          <p:spPr>
            <a:xfrm>
              <a:off x="4777664" y="2883374"/>
              <a:ext cx="1172490"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dirty="0">
                  <a:solidFill>
                    <a:schemeClr val="lt1"/>
                  </a:solidFill>
                  <a:latin typeface="Lustria"/>
                  <a:ea typeface="Lustria"/>
                  <a:cs typeface="Lustria"/>
                  <a:sym typeface="Lustria"/>
                </a:rPr>
                <a:t>Processing</a:t>
              </a:r>
              <a:endParaRPr dirty="0"/>
            </a:p>
          </p:txBody>
        </p:sp>
        <p:sp>
          <p:nvSpPr>
            <p:cNvPr id="302" name="Google Shape;302;p15">
              <a:extLst>
                <a:ext uri="{FF2B5EF4-FFF2-40B4-BE49-F238E27FC236}">
                  <a16:creationId xmlns:a16="http://schemas.microsoft.com/office/drawing/2014/main" id="{FE179C6A-111D-3A65-9A6A-24ACD1B69BFD}"/>
                </a:ext>
              </a:extLst>
            </p:cNvPr>
            <p:cNvSpPr/>
            <p:nvPr/>
          </p:nvSpPr>
          <p:spPr>
            <a:xfrm rot="5400000">
              <a:off x="3509980" y="3352402"/>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a:extLst>
                <a:ext uri="{FF2B5EF4-FFF2-40B4-BE49-F238E27FC236}">
                  <a16:creationId xmlns:a16="http://schemas.microsoft.com/office/drawing/2014/main" id="{77DA13BC-F677-162E-2D42-42F96C245778}"/>
                </a:ext>
              </a:extLst>
            </p:cNvPr>
            <p:cNvSpPr txBox="1"/>
            <p:nvPr/>
          </p:nvSpPr>
          <p:spPr>
            <a:xfrm rot="5400000">
              <a:off x="3706000" y="3358719"/>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4" name="Google Shape;304;p15">
              <a:extLst>
                <a:ext uri="{FF2B5EF4-FFF2-40B4-BE49-F238E27FC236}">
                  <a16:creationId xmlns:a16="http://schemas.microsoft.com/office/drawing/2014/main" id="{8DE0080F-95C7-4884-20C9-31E6EB9102F5}"/>
                </a:ext>
              </a:extLst>
            </p:cNvPr>
            <p:cNvSpPr/>
            <p:nvPr/>
          </p:nvSpPr>
          <p:spPr>
            <a:xfrm>
              <a:off x="3029487" y="3575372"/>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a:extLst>
                <a:ext uri="{FF2B5EF4-FFF2-40B4-BE49-F238E27FC236}">
                  <a16:creationId xmlns:a16="http://schemas.microsoft.com/office/drawing/2014/main" id="{ECAE7C8A-FF13-8E6F-3BB7-314F9162CFDE}"/>
                </a:ext>
              </a:extLst>
            </p:cNvPr>
            <p:cNvSpPr txBox="1"/>
            <p:nvPr/>
          </p:nvSpPr>
          <p:spPr>
            <a:xfrm>
              <a:off x="3230655" y="3776540"/>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Memory</a:t>
              </a:r>
              <a:endParaRPr/>
            </a:p>
          </p:txBody>
        </p:sp>
        <p:sp>
          <p:nvSpPr>
            <p:cNvPr id="306" name="Google Shape;306;p15">
              <a:extLst>
                <a:ext uri="{FF2B5EF4-FFF2-40B4-BE49-F238E27FC236}">
                  <a16:creationId xmlns:a16="http://schemas.microsoft.com/office/drawing/2014/main" id="{4131BA76-274A-39DC-DE5F-D07FEDC5B7A6}"/>
                </a:ext>
              </a:extLst>
            </p:cNvPr>
            <p:cNvSpPr/>
            <p:nvPr/>
          </p:nvSpPr>
          <p:spPr>
            <a:xfrm rot="9000000">
              <a:off x="2736475"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a:extLst>
                <a:ext uri="{FF2B5EF4-FFF2-40B4-BE49-F238E27FC236}">
                  <a16:creationId xmlns:a16="http://schemas.microsoft.com/office/drawing/2014/main" id="{E3D61BB6-F00E-1F9A-153D-2D91F052B35C}"/>
                </a:ext>
              </a:extLst>
            </p:cNvPr>
            <p:cNvSpPr txBox="1"/>
            <p:nvPr/>
          </p:nvSpPr>
          <p:spPr>
            <a:xfrm rot="-1800000">
              <a:off x="2932495"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8" name="Google Shape;308;p15">
              <a:extLst>
                <a:ext uri="{FF2B5EF4-FFF2-40B4-BE49-F238E27FC236}">
                  <a16:creationId xmlns:a16="http://schemas.microsoft.com/office/drawing/2014/main" id="{4447A7BA-441D-EB5D-71A1-AAED18CE53F0}"/>
                </a:ext>
              </a:extLst>
            </p:cNvPr>
            <p:cNvSpPr/>
            <p:nvPr/>
          </p:nvSpPr>
          <p:spPr>
            <a:xfrm>
              <a:off x="1482479"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a:extLst>
                <a:ext uri="{FF2B5EF4-FFF2-40B4-BE49-F238E27FC236}">
                  <a16:creationId xmlns:a16="http://schemas.microsoft.com/office/drawing/2014/main" id="{719BBC5F-0598-BDBD-8C70-F1EFBAAD14B7}"/>
                </a:ext>
              </a:extLst>
            </p:cNvPr>
            <p:cNvSpPr txBox="1"/>
            <p:nvPr/>
          </p:nvSpPr>
          <p:spPr>
            <a:xfrm>
              <a:off x="1683647" y="2883374"/>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Storage</a:t>
              </a:r>
              <a:endParaRPr/>
            </a:p>
          </p:txBody>
        </p:sp>
        <p:sp>
          <p:nvSpPr>
            <p:cNvPr id="310" name="Google Shape;310;p15">
              <a:extLst>
                <a:ext uri="{FF2B5EF4-FFF2-40B4-BE49-F238E27FC236}">
                  <a16:creationId xmlns:a16="http://schemas.microsoft.com/office/drawing/2014/main" id="{04DFFFEE-4102-01DD-D83C-9F181BF4E0A7}"/>
                </a:ext>
              </a:extLst>
            </p:cNvPr>
            <p:cNvSpPr/>
            <p:nvPr/>
          </p:nvSpPr>
          <p:spPr>
            <a:xfrm rot="-9000000">
              <a:off x="2736475"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a:extLst>
                <a:ext uri="{FF2B5EF4-FFF2-40B4-BE49-F238E27FC236}">
                  <a16:creationId xmlns:a16="http://schemas.microsoft.com/office/drawing/2014/main" id="{C33D023E-599C-45ED-5208-16460B667205}"/>
                </a:ext>
              </a:extLst>
            </p:cNvPr>
            <p:cNvSpPr txBox="1"/>
            <p:nvPr/>
          </p:nvSpPr>
          <p:spPr>
            <a:xfrm rot="1800000">
              <a:off x="2932495"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12" name="Google Shape;312;p15">
              <a:extLst>
                <a:ext uri="{FF2B5EF4-FFF2-40B4-BE49-F238E27FC236}">
                  <a16:creationId xmlns:a16="http://schemas.microsoft.com/office/drawing/2014/main" id="{A8B16DCE-3ED2-6A71-4FA1-B324D25BE489}"/>
                </a:ext>
              </a:extLst>
            </p:cNvPr>
            <p:cNvSpPr/>
            <p:nvPr/>
          </p:nvSpPr>
          <p:spPr>
            <a:xfrm>
              <a:off x="1482479"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extLst>
                <a:ext uri="{FF2B5EF4-FFF2-40B4-BE49-F238E27FC236}">
                  <a16:creationId xmlns:a16="http://schemas.microsoft.com/office/drawing/2014/main" id="{F2B39B18-0E6E-C38D-AECA-7BE7C7870883}"/>
                </a:ext>
              </a:extLst>
            </p:cNvPr>
            <p:cNvSpPr txBox="1"/>
            <p:nvPr/>
          </p:nvSpPr>
          <p:spPr>
            <a:xfrm>
              <a:off x="1683647"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Code</a:t>
              </a:r>
              <a:endParaRPr/>
            </a:p>
          </p:txBody>
        </p:sp>
      </p:grpSp>
      <p:sp>
        <p:nvSpPr>
          <p:cNvPr id="2" name="Oval 1">
            <a:extLst>
              <a:ext uri="{FF2B5EF4-FFF2-40B4-BE49-F238E27FC236}">
                <a16:creationId xmlns:a16="http://schemas.microsoft.com/office/drawing/2014/main" id="{DB96657B-35BB-DBDF-6762-8D7984CD5241}"/>
              </a:ext>
            </a:extLst>
          </p:cNvPr>
          <p:cNvSpPr/>
          <p:nvPr/>
        </p:nvSpPr>
        <p:spPr>
          <a:xfrm>
            <a:off x="5261430" y="159727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32B2FFC-07A2-1BE6-9991-6777CD06EED3}"/>
              </a:ext>
            </a:extLst>
          </p:cNvPr>
          <p:cNvSpPr/>
          <p:nvPr/>
        </p:nvSpPr>
        <p:spPr>
          <a:xfrm>
            <a:off x="6808439" y="2508493"/>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E0E68D-2EE9-52FF-4038-F3A49F255386}"/>
              </a:ext>
            </a:extLst>
          </p:cNvPr>
          <p:cNvSpPr/>
          <p:nvPr/>
        </p:nvSpPr>
        <p:spPr>
          <a:xfrm>
            <a:off x="6808439"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F4D5727-A05F-A1A4-2DCF-046FC7D0B9BB}"/>
              </a:ext>
            </a:extLst>
          </p:cNvPr>
          <p:cNvSpPr/>
          <p:nvPr/>
        </p:nvSpPr>
        <p:spPr>
          <a:xfrm>
            <a:off x="3714421"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6CAB7E-80D3-90F4-7679-2C4FE17CBDEE}"/>
              </a:ext>
            </a:extLst>
          </p:cNvPr>
          <p:cNvSpPr/>
          <p:nvPr/>
        </p:nvSpPr>
        <p:spPr>
          <a:xfrm>
            <a:off x="5258761" y="518023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DAF74B-C08F-E9F8-34F9-00D0472A9CED}"/>
              </a:ext>
            </a:extLst>
          </p:cNvPr>
          <p:cNvSpPr txBox="1"/>
          <p:nvPr/>
        </p:nvSpPr>
        <p:spPr>
          <a:xfrm>
            <a:off x="8783515" y="4234738"/>
            <a:ext cx="2294792" cy="954107"/>
          </a:xfrm>
          <a:prstGeom prst="rect">
            <a:avLst/>
          </a:prstGeom>
          <a:noFill/>
        </p:spPr>
        <p:txBody>
          <a:bodyPr wrap="square" rtlCol="0">
            <a:spAutoFit/>
          </a:bodyPr>
          <a:lstStyle/>
          <a:p>
            <a:r>
              <a:rPr lang="en-US" sz="2800" dirty="0">
                <a:solidFill>
                  <a:schemeClr val="accent2"/>
                </a:solidFill>
              </a:rPr>
              <a:t>Computer Scientists</a:t>
            </a:r>
          </a:p>
        </p:txBody>
      </p:sp>
      <p:sp>
        <p:nvSpPr>
          <p:cNvPr id="8" name="Oval 7">
            <a:extLst>
              <a:ext uri="{FF2B5EF4-FFF2-40B4-BE49-F238E27FC236}">
                <a16:creationId xmlns:a16="http://schemas.microsoft.com/office/drawing/2014/main" id="{62001744-760C-FDD7-FF1D-66FAC6AF2D31}"/>
              </a:ext>
            </a:extLst>
          </p:cNvPr>
          <p:cNvSpPr/>
          <p:nvPr/>
        </p:nvSpPr>
        <p:spPr>
          <a:xfrm>
            <a:off x="3709294" y="2500305"/>
            <a:ext cx="1658490" cy="1658490"/>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highlight>
                <a:srgbClr val="00FF00"/>
              </a:highlight>
            </a:endParaRPr>
          </a:p>
        </p:txBody>
      </p:sp>
      <p:sp>
        <p:nvSpPr>
          <p:cNvPr id="9" name="TextBox 8">
            <a:extLst>
              <a:ext uri="{FF2B5EF4-FFF2-40B4-BE49-F238E27FC236}">
                <a16:creationId xmlns:a16="http://schemas.microsoft.com/office/drawing/2014/main" id="{68D8A8EF-576C-9C3E-9C52-3211940B45B8}"/>
              </a:ext>
            </a:extLst>
          </p:cNvPr>
          <p:cNvSpPr txBox="1"/>
          <p:nvPr/>
        </p:nvSpPr>
        <p:spPr>
          <a:xfrm>
            <a:off x="1655784" y="2474893"/>
            <a:ext cx="2294792" cy="954107"/>
          </a:xfrm>
          <a:prstGeom prst="rect">
            <a:avLst/>
          </a:prstGeom>
          <a:noFill/>
        </p:spPr>
        <p:txBody>
          <a:bodyPr wrap="square" rtlCol="0">
            <a:spAutoFit/>
          </a:bodyPr>
          <a:lstStyle/>
          <a:p>
            <a:r>
              <a:rPr lang="en-US" sz="2800" dirty="0">
                <a:solidFill>
                  <a:srgbClr val="00B0F0"/>
                </a:solidFill>
              </a:rPr>
              <a:t>Software Engineers</a:t>
            </a:r>
          </a:p>
        </p:txBody>
      </p:sp>
    </p:spTree>
    <p:extLst>
      <p:ext uri="{BB962C8B-B14F-4D97-AF65-F5344CB8AC3E}">
        <p14:creationId xmlns:p14="http://schemas.microsoft.com/office/powerpoint/2010/main" val="415128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256A5BAB-4370-46D7-5C17-B52246AF112C}"/>
            </a:ext>
          </a:extLst>
        </p:cNvPr>
        <p:cNvGrpSpPr/>
        <p:nvPr/>
      </p:nvGrpSpPr>
      <p:grpSpPr>
        <a:xfrm>
          <a:off x="0" y="0"/>
          <a:ext cx="0" cy="0"/>
          <a:chOff x="0" y="0"/>
          <a:chExt cx="0" cy="0"/>
        </a:xfrm>
      </p:grpSpPr>
      <p:sp>
        <p:nvSpPr>
          <p:cNvPr id="284" name="Google Shape;284;p15">
            <a:extLst>
              <a:ext uri="{FF2B5EF4-FFF2-40B4-BE49-F238E27FC236}">
                <a16:creationId xmlns:a16="http://schemas.microsoft.com/office/drawing/2014/main" id="{B6FA84E8-307C-4A4E-696A-A5510A2CCE62}"/>
              </a:ext>
            </a:extLst>
          </p:cNvPr>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Domain Areas</a:t>
            </a:r>
            <a:endParaRPr/>
          </a:p>
        </p:txBody>
      </p:sp>
      <p:sp>
        <p:nvSpPr>
          <p:cNvPr id="285" name="Google Shape;285;p15">
            <a:extLst>
              <a:ext uri="{FF2B5EF4-FFF2-40B4-BE49-F238E27FC236}">
                <a16:creationId xmlns:a16="http://schemas.microsoft.com/office/drawing/2014/main" id="{E4E054D2-0E2B-CF57-16D5-06B3EC069E0E}"/>
              </a:ext>
            </a:extLst>
          </p:cNvPr>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dirty="0"/>
          </a:p>
        </p:txBody>
      </p:sp>
      <p:sp>
        <p:nvSpPr>
          <p:cNvPr id="286" name="Google Shape;286;p15">
            <a:extLst>
              <a:ext uri="{FF2B5EF4-FFF2-40B4-BE49-F238E27FC236}">
                <a16:creationId xmlns:a16="http://schemas.microsoft.com/office/drawing/2014/main" id="{06F7F395-20C5-6B4D-C2A0-3C6E51682731}"/>
              </a:ext>
            </a:extLst>
          </p:cNvPr>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grpSp>
        <p:nvGrpSpPr>
          <p:cNvPr id="287" name="Google Shape;287;p15">
            <a:extLst>
              <a:ext uri="{FF2B5EF4-FFF2-40B4-BE49-F238E27FC236}">
                <a16:creationId xmlns:a16="http://schemas.microsoft.com/office/drawing/2014/main" id="{E8C64A0E-41AB-7540-DEBB-7D29E9302CEE}"/>
              </a:ext>
            </a:extLst>
          </p:cNvPr>
          <p:cNvGrpSpPr/>
          <p:nvPr/>
        </p:nvGrpSpPr>
        <p:grpSpPr>
          <a:xfrm>
            <a:off x="3856838" y="1747426"/>
            <a:ext cx="4467675" cy="4946322"/>
            <a:chOff x="1482479" y="2708"/>
            <a:chExt cx="4467675" cy="4946322"/>
          </a:xfrm>
        </p:grpSpPr>
        <p:sp>
          <p:nvSpPr>
            <p:cNvPr id="288" name="Google Shape;288;p15">
              <a:extLst>
                <a:ext uri="{FF2B5EF4-FFF2-40B4-BE49-F238E27FC236}">
                  <a16:creationId xmlns:a16="http://schemas.microsoft.com/office/drawing/2014/main" id="{B84B4A7A-483A-AA49-725E-1E631AC18B6C}"/>
                </a:ext>
              </a:extLst>
            </p:cNvPr>
            <p:cNvSpPr/>
            <p:nvPr/>
          </p:nvSpPr>
          <p:spPr>
            <a:xfrm>
              <a:off x="3029487" y="1789040"/>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a:extLst>
                <a:ext uri="{FF2B5EF4-FFF2-40B4-BE49-F238E27FC236}">
                  <a16:creationId xmlns:a16="http://schemas.microsoft.com/office/drawing/2014/main" id="{C376A9E6-FA6F-4146-47F7-C1B38D56A38E}"/>
                </a:ext>
              </a:extLst>
            </p:cNvPr>
            <p:cNvSpPr txBox="1"/>
            <p:nvPr/>
          </p:nvSpPr>
          <p:spPr>
            <a:xfrm>
              <a:off x="3230655" y="1990208"/>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Users</a:t>
              </a:r>
              <a:endParaRPr/>
            </a:p>
          </p:txBody>
        </p:sp>
        <p:sp>
          <p:nvSpPr>
            <p:cNvPr id="290" name="Google Shape;290;p15">
              <a:extLst>
                <a:ext uri="{FF2B5EF4-FFF2-40B4-BE49-F238E27FC236}">
                  <a16:creationId xmlns:a16="http://schemas.microsoft.com/office/drawing/2014/main" id="{2C1645A8-69D3-44F5-7E59-414146ED23D5}"/>
                </a:ext>
              </a:extLst>
            </p:cNvPr>
            <p:cNvSpPr/>
            <p:nvPr/>
          </p:nvSpPr>
          <p:spPr>
            <a:xfrm rot="-5400000">
              <a:off x="3509980" y="1566070"/>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a:extLst>
                <a:ext uri="{FF2B5EF4-FFF2-40B4-BE49-F238E27FC236}">
                  <a16:creationId xmlns:a16="http://schemas.microsoft.com/office/drawing/2014/main" id="{40753B9B-5D03-C062-38D4-C35D3CB9209C}"/>
                </a:ext>
              </a:extLst>
            </p:cNvPr>
            <p:cNvSpPr txBox="1"/>
            <p:nvPr/>
          </p:nvSpPr>
          <p:spPr>
            <a:xfrm rot="-5400000">
              <a:off x="3706000" y="1572387"/>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2" name="Google Shape;292;p15">
              <a:extLst>
                <a:ext uri="{FF2B5EF4-FFF2-40B4-BE49-F238E27FC236}">
                  <a16:creationId xmlns:a16="http://schemas.microsoft.com/office/drawing/2014/main" id="{2A67CC54-7A2B-A420-A921-07A1463655E9}"/>
                </a:ext>
              </a:extLst>
            </p:cNvPr>
            <p:cNvSpPr/>
            <p:nvPr/>
          </p:nvSpPr>
          <p:spPr>
            <a:xfrm>
              <a:off x="3029487" y="2708"/>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a:extLst>
                <a:ext uri="{FF2B5EF4-FFF2-40B4-BE49-F238E27FC236}">
                  <a16:creationId xmlns:a16="http://schemas.microsoft.com/office/drawing/2014/main" id="{53DFAF9F-95CF-9EC3-76ED-89FFB075F6A2}"/>
                </a:ext>
              </a:extLst>
            </p:cNvPr>
            <p:cNvSpPr txBox="1"/>
            <p:nvPr/>
          </p:nvSpPr>
          <p:spPr>
            <a:xfrm>
              <a:off x="3230655" y="203876"/>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I/O</a:t>
              </a:r>
              <a:endParaRPr/>
            </a:p>
          </p:txBody>
        </p:sp>
        <p:sp>
          <p:nvSpPr>
            <p:cNvPr id="294" name="Google Shape;294;p15">
              <a:extLst>
                <a:ext uri="{FF2B5EF4-FFF2-40B4-BE49-F238E27FC236}">
                  <a16:creationId xmlns:a16="http://schemas.microsoft.com/office/drawing/2014/main" id="{3288CA55-6FC5-C859-37FE-5C42DB09CD23}"/>
                </a:ext>
              </a:extLst>
            </p:cNvPr>
            <p:cNvSpPr/>
            <p:nvPr/>
          </p:nvSpPr>
          <p:spPr>
            <a:xfrm rot="-1800000">
              <a:off x="4283484"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a:extLst>
                <a:ext uri="{FF2B5EF4-FFF2-40B4-BE49-F238E27FC236}">
                  <a16:creationId xmlns:a16="http://schemas.microsoft.com/office/drawing/2014/main" id="{0FB3A7FC-3E2D-AF8E-1182-F63E9B91EF73}"/>
                </a:ext>
              </a:extLst>
            </p:cNvPr>
            <p:cNvSpPr txBox="1"/>
            <p:nvPr/>
          </p:nvSpPr>
          <p:spPr>
            <a:xfrm rot="-1800000">
              <a:off x="4479504"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6" name="Google Shape;296;p15">
              <a:extLst>
                <a:ext uri="{FF2B5EF4-FFF2-40B4-BE49-F238E27FC236}">
                  <a16:creationId xmlns:a16="http://schemas.microsoft.com/office/drawing/2014/main" id="{938614F9-9736-2A78-FAE2-1E224B3DF9A1}"/>
                </a:ext>
              </a:extLst>
            </p:cNvPr>
            <p:cNvSpPr/>
            <p:nvPr/>
          </p:nvSpPr>
          <p:spPr>
            <a:xfrm>
              <a:off x="4576496"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a:extLst>
                <a:ext uri="{FF2B5EF4-FFF2-40B4-BE49-F238E27FC236}">
                  <a16:creationId xmlns:a16="http://schemas.microsoft.com/office/drawing/2014/main" id="{4D4FBDE7-68B8-9538-D8F3-0A08543DD285}"/>
                </a:ext>
              </a:extLst>
            </p:cNvPr>
            <p:cNvSpPr txBox="1"/>
            <p:nvPr/>
          </p:nvSpPr>
          <p:spPr>
            <a:xfrm>
              <a:off x="4777664"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Network</a:t>
              </a:r>
              <a:endParaRPr/>
            </a:p>
          </p:txBody>
        </p:sp>
        <p:sp>
          <p:nvSpPr>
            <p:cNvPr id="298" name="Google Shape;298;p15">
              <a:extLst>
                <a:ext uri="{FF2B5EF4-FFF2-40B4-BE49-F238E27FC236}">
                  <a16:creationId xmlns:a16="http://schemas.microsoft.com/office/drawing/2014/main" id="{1BAF226C-872C-8041-DA3D-4FFE08CE274B}"/>
                </a:ext>
              </a:extLst>
            </p:cNvPr>
            <p:cNvSpPr/>
            <p:nvPr/>
          </p:nvSpPr>
          <p:spPr>
            <a:xfrm rot="1800000">
              <a:off x="4283484"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a:extLst>
                <a:ext uri="{FF2B5EF4-FFF2-40B4-BE49-F238E27FC236}">
                  <a16:creationId xmlns:a16="http://schemas.microsoft.com/office/drawing/2014/main" id="{E8D259C3-C425-26BD-A569-F8A4DD357C33}"/>
                </a:ext>
              </a:extLst>
            </p:cNvPr>
            <p:cNvSpPr txBox="1"/>
            <p:nvPr/>
          </p:nvSpPr>
          <p:spPr>
            <a:xfrm rot="1800000">
              <a:off x="4479504"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0" name="Google Shape;300;p15">
              <a:extLst>
                <a:ext uri="{FF2B5EF4-FFF2-40B4-BE49-F238E27FC236}">
                  <a16:creationId xmlns:a16="http://schemas.microsoft.com/office/drawing/2014/main" id="{D1E17169-462E-4D9E-114C-2C513310C7D3}"/>
                </a:ext>
              </a:extLst>
            </p:cNvPr>
            <p:cNvSpPr/>
            <p:nvPr/>
          </p:nvSpPr>
          <p:spPr>
            <a:xfrm>
              <a:off x="4576496"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a:extLst>
                <a:ext uri="{FF2B5EF4-FFF2-40B4-BE49-F238E27FC236}">
                  <a16:creationId xmlns:a16="http://schemas.microsoft.com/office/drawing/2014/main" id="{95B0A6B5-7B16-0438-ACB5-3F3C87EB64D4}"/>
                </a:ext>
              </a:extLst>
            </p:cNvPr>
            <p:cNvSpPr txBox="1"/>
            <p:nvPr/>
          </p:nvSpPr>
          <p:spPr>
            <a:xfrm>
              <a:off x="4777664" y="2883374"/>
              <a:ext cx="1172490"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dirty="0">
                  <a:solidFill>
                    <a:schemeClr val="lt1"/>
                  </a:solidFill>
                  <a:latin typeface="Lustria"/>
                  <a:ea typeface="Lustria"/>
                  <a:cs typeface="Lustria"/>
                  <a:sym typeface="Lustria"/>
                </a:rPr>
                <a:t>Processing</a:t>
              </a:r>
              <a:endParaRPr dirty="0"/>
            </a:p>
          </p:txBody>
        </p:sp>
        <p:sp>
          <p:nvSpPr>
            <p:cNvPr id="302" name="Google Shape;302;p15">
              <a:extLst>
                <a:ext uri="{FF2B5EF4-FFF2-40B4-BE49-F238E27FC236}">
                  <a16:creationId xmlns:a16="http://schemas.microsoft.com/office/drawing/2014/main" id="{218CF2E8-5589-EA5C-077E-39119AC37E29}"/>
                </a:ext>
              </a:extLst>
            </p:cNvPr>
            <p:cNvSpPr/>
            <p:nvPr/>
          </p:nvSpPr>
          <p:spPr>
            <a:xfrm rot="5400000">
              <a:off x="3509980" y="3352402"/>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a:extLst>
                <a:ext uri="{FF2B5EF4-FFF2-40B4-BE49-F238E27FC236}">
                  <a16:creationId xmlns:a16="http://schemas.microsoft.com/office/drawing/2014/main" id="{E8DBDDE9-6215-2E2E-D0C9-F217F0925851}"/>
                </a:ext>
              </a:extLst>
            </p:cNvPr>
            <p:cNvSpPr txBox="1"/>
            <p:nvPr/>
          </p:nvSpPr>
          <p:spPr>
            <a:xfrm rot="5400000">
              <a:off x="3706000" y="3358719"/>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4" name="Google Shape;304;p15">
              <a:extLst>
                <a:ext uri="{FF2B5EF4-FFF2-40B4-BE49-F238E27FC236}">
                  <a16:creationId xmlns:a16="http://schemas.microsoft.com/office/drawing/2014/main" id="{5A8176C9-1BF5-4637-E85A-D741CF7D5365}"/>
                </a:ext>
              </a:extLst>
            </p:cNvPr>
            <p:cNvSpPr/>
            <p:nvPr/>
          </p:nvSpPr>
          <p:spPr>
            <a:xfrm>
              <a:off x="3029487" y="3575372"/>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a:extLst>
                <a:ext uri="{FF2B5EF4-FFF2-40B4-BE49-F238E27FC236}">
                  <a16:creationId xmlns:a16="http://schemas.microsoft.com/office/drawing/2014/main" id="{1289AA9E-67B9-C08D-EC90-FEBF6B653872}"/>
                </a:ext>
              </a:extLst>
            </p:cNvPr>
            <p:cNvSpPr txBox="1"/>
            <p:nvPr/>
          </p:nvSpPr>
          <p:spPr>
            <a:xfrm>
              <a:off x="3230655" y="3776540"/>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Memory</a:t>
              </a:r>
              <a:endParaRPr/>
            </a:p>
          </p:txBody>
        </p:sp>
        <p:sp>
          <p:nvSpPr>
            <p:cNvPr id="306" name="Google Shape;306;p15">
              <a:extLst>
                <a:ext uri="{FF2B5EF4-FFF2-40B4-BE49-F238E27FC236}">
                  <a16:creationId xmlns:a16="http://schemas.microsoft.com/office/drawing/2014/main" id="{1F989070-7841-8D93-ACEE-B9B0473A7F56}"/>
                </a:ext>
              </a:extLst>
            </p:cNvPr>
            <p:cNvSpPr/>
            <p:nvPr/>
          </p:nvSpPr>
          <p:spPr>
            <a:xfrm rot="9000000">
              <a:off x="2736475"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a:extLst>
                <a:ext uri="{FF2B5EF4-FFF2-40B4-BE49-F238E27FC236}">
                  <a16:creationId xmlns:a16="http://schemas.microsoft.com/office/drawing/2014/main" id="{CA30C247-B86D-34E7-DF68-DA18A83CFFB7}"/>
                </a:ext>
              </a:extLst>
            </p:cNvPr>
            <p:cNvSpPr txBox="1"/>
            <p:nvPr/>
          </p:nvSpPr>
          <p:spPr>
            <a:xfrm rot="-1800000">
              <a:off x="2932495"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8" name="Google Shape;308;p15">
              <a:extLst>
                <a:ext uri="{FF2B5EF4-FFF2-40B4-BE49-F238E27FC236}">
                  <a16:creationId xmlns:a16="http://schemas.microsoft.com/office/drawing/2014/main" id="{C91006C5-C2AC-2E86-E7C7-AE87041982A7}"/>
                </a:ext>
              </a:extLst>
            </p:cNvPr>
            <p:cNvSpPr/>
            <p:nvPr/>
          </p:nvSpPr>
          <p:spPr>
            <a:xfrm>
              <a:off x="1482479"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a:extLst>
                <a:ext uri="{FF2B5EF4-FFF2-40B4-BE49-F238E27FC236}">
                  <a16:creationId xmlns:a16="http://schemas.microsoft.com/office/drawing/2014/main" id="{540F5E4E-BFBF-2019-2D96-87FB73845652}"/>
                </a:ext>
              </a:extLst>
            </p:cNvPr>
            <p:cNvSpPr txBox="1"/>
            <p:nvPr/>
          </p:nvSpPr>
          <p:spPr>
            <a:xfrm>
              <a:off x="1683647" y="2883374"/>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Storage</a:t>
              </a:r>
              <a:endParaRPr/>
            </a:p>
          </p:txBody>
        </p:sp>
        <p:sp>
          <p:nvSpPr>
            <p:cNvPr id="310" name="Google Shape;310;p15">
              <a:extLst>
                <a:ext uri="{FF2B5EF4-FFF2-40B4-BE49-F238E27FC236}">
                  <a16:creationId xmlns:a16="http://schemas.microsoft.com/office/drawing/2014/main" id="{2F22FB6D-8BA6-8EFD-EFD5-3A672E371E48}"/>
                </a:ext>
              </a:extLst>
            </p:cNvPr>
            <p:cNvSpPr/>
            <p:nvPr/>
          </p:nvSpPr>
          <p:spPr>
            <a:xfrm rot="-9000000">
              <a:off x="2736475"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a:extLst>
                <a:ext uri="{FF2B5EF4-FFF2-40B4-BE49-F238E27FC236}">
                  <a16:creationId xmlns:a16="http://schemas.microsoft.com/office/drawing/2014/main" id="{8410F427-9547-E8DA-FBDF-7A6C414B4542}"/>
                </a:ext>
              </a:extLst>
            </p:cNvPr>
            <p:cNvSpPr txBox="1"/>
            <p:nvPr/>
          </p:nvSpPr>
          <p:spPr>
            <a:xfrm rot="1800000">
              <a:off x="2932495"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12" name="Google Shape;312;p15">
              <a:extLst>
                <a:ext uri="{FF2B5EF4-FFF2-40B4-BE49-F238E27FC236}">
                  <a16:creationId xmlns:a16="http://schemas.microsoft.com/office/drawing/2014/main" id="{2A21C612-6399-DA25-197B-C67D67120BBC}"/>
                </a:ext>
              </a:extLst>
            </p:cNvPr>
            <p:cNvSpPr/>
            <p:nvPr/>
          </p:nvSpPr>
          <p:spPr>
            <a:xfrm>
              <a:off x="1482479"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extLst>
                <a:ext uri="{FF2B5EF4-FFF2-40B4-BE49-F238E27FC236}">
                  <a16:creationId xmlns:a16="http://schemas.microsoft.com/office/drawing/2014/main" id="{03CFC40A-FD3C-5562-BF13-1EF98550416D}"/>
                </a:ext>
              </a:extLst>
            </p:cNvPr>
            <p:cNvSpPr txBox="1"/>
            <p:nvPr/>
          </p:nvSpPr>
          <p:spPr>
            <a:xfrm>
              <a:off x="1683647"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Code</a:t>
              </a:r>
              <a:endParaRPr/>
            </a:p>
          </p:txBody>
        </p:sp>
      </p:grpSp>
      <p:sp>
        <p:nvSpPr>
          <p:cNvPr id="2" name="Oval 1">
            <a:extLst>
              <a:ext uri="{FF2B5EF4-FFF2-40B4-BE49-F238E27FC236}">
                <a16:creationId xmlns:a16="http://schemas.microsoft.com/office/drawing/2014/main" id="{F34DA157-16D3-8E28-AEF4-9F2164D99D7C}"/>
              </a:ext>
            </a:extLst>
          </p:cNvPr>
          <p:cNvSpPr/>
          <p:nvPr/>
        </p:nvSpPr>
        <p:spPr>
          <a:xfrm>
            <a:off x="5261430" y="159727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0253C06-BD81-B8BA-4F4A-0EF8B84F1AB5}"/>
              </a:ext>
            </a:extLst>
          </p:cNvPr>
          <p:cNvSpPr/>
          <p:nvPr/>
        </p:nvSpPr>
        <p:spPr>
          <a:xfrm>
            <a:off x="6808439" y="2508493"/>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0EEEA8-CE3D-87B5-C1B1-164A94DA33E7}"/>
              </a:ext>
            </a:extLst>
          </p:cNvPr>
          <p:cNvSpPr/>
          <p:nvPr/>
        </p:nvSpPr>
        <p:spPr>
          <a:xfrm>
            <a:off x="6808439"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341EA18-2196-1925-819B-0A31D0C39AA3}"/>
              </a:ext>
            </a:extLst>
          </p:cNvPr>
          <p:cNvSpPr/>
          <p:nvPr/>
        </p:nvSpPr>
        <p:spPr>
          <a:xfrm>
            <a:off x="3714421"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5AC37D-051F-9616-1692-B9C992D7E253}"/>
              </a:ext>
            </a:extLst>
          </p:cNvPr>
          <p:cNvSpPr/>
          <p:nvPr/>
        </p:nvSpPr>
        <p:spPr>
          <a:xfrm>
            <a:off x="5258761" y="518023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749CC5-5AC4-7F0A-8131-B07C7CA31DA3}"/>
              </a:ext>
            </a:extLst>
          </p:cNvPr>
          <p:cNvSpPr txBox="1"/>
          <p:nvPr/>
        </p:nvSpPr>
        <p:spPr>
          <a:xfrm>
            <a:off x="8783515" y="4234738"/>
            <a:ext cx="2294792" cy="954107"/>
          </a:xfrm>
          <a:prstGeom prst="rect">
            <a:avLst/>
          </a:prstGeom>
          <a:noFill/>
        </p:spPr>
        <p:txBody>
          <a:bodyPr wrap="square" rtlCol="0">
            <a:spAutoFit/>
          </a:bodyPr>
          <a:lstStyle/>
          <a:p>
            <a:r>
              <a:rPr lang="en-US" sz="2800" dirty="0">
                <a:solidFill>
                  <a:schemeClr val="accent2"/>
                </a:solidFill>
              </a:rPr>
              <a:t>Computer Scientists</a:t>
            </a:r>
          </a:p>
        </p:txBody>
      </p:sp>
      <p:sp>
        <p:nvSpPr>
          <p:cNvPr id="8" name="Oval 7">
            <a:extLst>
              <a:ext uri="{FF2B5EF4-FFF2-40B4-BE49-F238E27FC236}">
                <a16:creationId xmlns:a16="http://schemas.microsoft.com/office/drawing/2014/main" id="{51E80DE4-6F7A-80FB-0C6F-3292206C3866}"/>
              </a:ext>
            </a:extLst>
          </p:cNvPr>
          <p:cNvSpPr/>
          <p:nvPr/>
        </p:nvSpPr>
        <p:spPr>
          <a:xfrm>
            <a:off x="3709294" y="2500305"/>
            <a:ext cx="1658490" cy="165849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highlight>
                <a:srgbClr val="00FF00"/>
              </a:highlight>
            </a:endParaRPr>
          </a:p>
        </p:txBody>
      </p:sp>
      <p:sp>
        <p:nvSpPr>
          <p:cNvPr id="9" name="TextBox 8">
            <a:extLst>
              <a:ext uri="{FF2B5EF4-FFF2-40B4-BE49-F238E27FC236}">
                <a16:creationId xmlns:a16="http://schemas.microsoft.com/office/drawing/2014/main" id="{6E04A8BD-BC22-8FA8-6FAC-9E0DA2859DBD}"/>
              </a:ext>
            </a:extLst>
          </p:cNvPr>
          <p:cNvSpPr txBox="1"/>
          <p:nvPr/>
        </p:nvSpPr>
        <p:spPr>
          <a:xfrm>
            <a:off x="1655784" y="2474893"/>
            <a:ext cx="2294792" cy="954107"/>
          </a:xfrm>
          <a:prstGeom prst="rect">
            <a:avLst/>
          </a:prstGeom>
          <a:noFill/>
        </p:spPr>
        <p:txBody>
          <a:bodyPr wrap="square" rtlCol="0">
            <a:spAutoFit/>
          </a:bodyPr>
          <a:lstStyle/>
          <a:p>
            <a:r>
              <a:rPr lang="en-US" sz="2800" dirty="0">
                <a:solidFill>
                  <a:srgbClr val="00B050"/>
                </a:solidFill>
              </a:rPr>
              <a:t>Software Engineers</a:t>
            </a:r>
          </a:p>
        </p:txBody>
      </p:sp>
      <p:sp>
        <p:nvSpPr>
          <p:cNvPr id="10" name="Oval 9">
            <a:extLst>
              <a:ext uri="{FF2B5EF4-FFF2-40B4-BE49-F238E27FC236}">
                <a16:creationId xmlns:a16="http://schemas.microsoft.com/office/drawing/2014/main" id="{DC507603-002E-8925-937B-2336A318ACCE}"/>
              </a:ext>
            </a:extLst>
          </p:cNvPr>
          <p:cNvSpPr/>
          <p:nvPr/>
        </p:nvSpPr>
        <p:spPr>
          <a:xfrm>
            <a:off x="5258761" y="3381341"/>
            <a:ext cx="1658490" cy="1658490"/>
          </a:xfrm>
          <a:prstGeom prst="ellipse">
            <a:avLst/>
          </a:prstGeom>
          <a:noFill/>
          <a:ln w="38100">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highlight>
                <a:srgbClr val="00FF00"/>
              </a:highlight>
            </a:endParaRPr>
          </a:p>
        </p:txBody>
      </p:sp>
      <p:sp>
        <p:nvSpPr>
          <p:cNvPr id="12" name="TextBox 11">
            <a:extLst>
              <a:ext uri="{FF2B5EF4-FFF2-40B4-BE49-F238E27FC236}">
                <a16:creationId xmlns:a16="http://schemas.microsoft.com/office/drawing/2014/main" id="{E2D84C0E-36F5-1860-6A4A-4E038FA28E67}"/>
              </a:ext>
            </a:extLst>
          </p:cNvPr>
          <p:cNvSpPr txBox="1"/>
          <p:nvPr/>
        </p:nvSpPr>
        <p:spPr>
          <a:xfrm>
            <a:off x="0" y="3933824"/>
            <a:ext cx="4413760" cy="523220"/>
          </a:xfrm>
          <a:prstGeom prst="rect">
            <a:avLst/>
          </a:prstGeom>
          <a:noFill/>
        </p:spPr>
        <p:txBody>
          <a:bodyPr wrap="square" rtlCol="0">
            <a:spAutoFit/>
          </a:bodyPr>
          <a:lstStyle/>
          <a:p>
            <a:r>
              <a:rPr lang="en-US" sz="2800" dirty="0">
                <a:solidFill>
                  <a:srgbClr val="AA48F4"/>
                </a:solidFill>
              </a:rPr>
              <a:t>Cybersecurity Professionals</a:t>
            </a:r>
          </a:p>
        </p:txBody>
      </p:sp>
    </p:spTree>
    <p:extLst>
      <p:ext uri="{BB962C8B-B14F-4D97-AF65-F5344CB8AC3E}">
        <p14:creationId xmlns:p14="http://schemas.microsoft.com/office/powerpoint/2010/main" val="279118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26CFE45-7CF4-58A6-598C-E00EAB14F150}"/>
            </a:ext>
          </a:extLst>
        </p:cNvPr>
        <p:cNvGrpSpPr/>
        <p:nvPr/>
      </p:nvGrpSpPr>
      <p:grpSpPr>
        <a:xfrm>
          <a:off x="0" y="0"/>
          <a:ext cx="0" cy="0"/>
          <a:chOff x="0" y="0"/>
          <a:chExt cx="0" cy="0"/>
        </a:xfrm>
      </p:grpSpPr>
      <p:sp>
        <p:nvSpPr>
          <p:cNvPr id="284" name="Google Shape;284;p15">
            <a:extLst>
              <a:ext uri="{FF2B5EF4-FFF2-40B4-BE49-F238E27FC236}">
                <a16:creationId xmlns:a16="http://schemas.microsoft.com/office/drawing/2014/main" id="{A09AC8F0-FABD-C469-2306-11F60BF83B34}"/>
              </a:ext>
            </a:extLst>
          </p:cNvPr>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a:solidFill>
                  <a:srgbClr val="00B0F0"/>
                </a:solidFill>
              </a:rPr>
              <a:t>Cybersecurity Domain Areas</a:t>
            </a:r>
            <a:endParaRPr/>
          </a:p>
        </p:txBody>
      </p:sp>
      <p:sp>
        <p:nvSpPr>
          <p:cNvPr id="286" name="Google Shape;286;p15">
            <a:extLst>
              <a:ext uri="{FF2B5EF4-FFF2-40B4-BE49-F238E27FC236}">
                <a16:creationId xmlns:a16="http://schemas.microsoft.com/office/drawing/2014/main" id="{0F8F2B35-0D16-2C8F-E1C8-EDF651C485FB}"/>
              </a:ext>
            </a:extLst>
          </p:cNvPr>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grpSp>
        <p:nvGrpSpPr>
          <p:cNvPr id="287" name="Google Shape;287;p15">
            <a:extLst>
              <a:ext uri="{FF2B5EF4-FFF2-40B4-BE49-F238E27FC236}">
                <a16:creationId xmlns:a16="http://schemas.microsoft.com/office/drawing/2014/main" id="{F42C2F44-E066-2AF8-284D-30F8609FB9DD}"/>
              </a:ext>
            </a:extLst>
          </p:cNvPr>
          <p:cNvGrpSpPr/>
          <p:nvPr/>
        </p:nvGrpSpPr>
        <p:grpSpPr>
          <a:xfrm>
            <a:off x="3856838" y="1747426"/>
            <a:ext cx="4467675" cy="4946322"/>
            <a:chOff x="1482479" y="2708"/>
            <a:chExt cx="4467675" cy="4946322"/>
          </a:xfrm>
        </p:grpSpPr>
        <p:sp>
          <p:nvSpPr>
            <p:cNvPr id="288" name="Google Shape;288;p15">
              <a:extLst>
                <a:ext uri="{FF2B5EF4-FFF2-40B4-BE49-F238E27FC236}">
                  <a16:creationId xmlns:a16="http://schemas.microsoft.com/office/drawing/2014/main" id="{0165E604-4C39-AA74-BECB-C5273E9BF883}"/>
                </a:ext>
              </a:extLst>
            </p:cNvPr>
            <p:cNvSpPr/>
            <p:nvPr/>
          </p:nvSpPr>
          <p:spPr>
            <a:xfrm>
              <a:off x="3029487" y="1789040"/>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a:extLst>
                <a:ext uri="{FF2B5EF4-FFF2-40B4-BE49-F238E27FC236}">
                  <a16:creationId xmlns:a16="http://schemas.microsoft.com/office/drawing/2014/main" id="{71956C03-4C60-CA7F-58A7-E02E480D4C05}"/>
                </a:ext>
              </a:extLst>
            </p:cNvPr>
            <p:cNvSpPr txBox="1"/>
            <p:nvPr/>
          </p:nvSpPr>
          <p:spPr>
            <a:xfrm>
              <a:off x="3230655" y="1990208"/>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Users</a:t>
              </a:r>
              <a:endParaRPr/>
            </a:p>
          </p:txBody>
        </p:sp>
        <p:sp>
          <p:nvSpPr>
            <p:cNvPr id="290" name="Google Shape;290;p15">
              <a:extLst>
                <a:ext uri="{FF2B5EF4-FFF2-40B4-BE49-F238E27FC236}">
                  <a16:creationId xmlns:a16="http://schemas.microsoft.com/office/drawing/2014/main" id="{48A2A37F-E6E2-F6BB-3C8D-2C7BF1716BFE}"/>
                </a:ext>
              </a:extLst>
            </p:cNvPr>
            <p:cNvSpPr/>
            <p:nvPr/>
          </p:nvSpPr>
          <p:spPr>
            <a:xfrm rot="-5400000">
              <a:off x="3509980" y="1566070"/>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a:extLst>
                <a:ext uri="{FF2B5EF4-FFF2-40B4-BE49-F238E27FC236}">
                  <a16:creationId xmlns:a16="http://schemas.microsoft.com/office/drawing/2014/main" id="{12901F99-AFAA-70F0-95FC-7398CC396F28}"/>
                </a:ext>
              </a:extLst>
            </p:cNvPr>
            <p:cNvSpPr txBox="1"/>
            <p:nvPr/>
          </p:nvSpPr>
          <p:spPr>
            <a:xfrm rot="-5400000">
              <a:off x="3706000" y="1572387"/>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2" name="Google Shape;292;p15">
              <a:extLst>
                <a:ext uri="{FF2B5EF4-FFF2-40B4-BE49-F238E27FC236}">
                  <a16:creationId xmlns:a16="http://schemas.microsoft.com/office/drawing/2014/main" id="{50AF6559-FA5C-39A4-4920-1CC85871F94A}"/>
                </a:ext>
              </a:extLst>
            </p:cNvPr>
            <p:cNvSpPr/>
            <p:nvPr/>
          </p:nvSpPr>
          <p:spPr>
            <a:xfrm>
              <a:off x="3029487" y="2708"/>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a:extLst>
                <a:ext uri="{FF2B5EF4-FFF2-40B4-BE49-F238E27FC236}">
                  <a16:creationId xmlns:a16="http://schemas.microsoft.com/office/drawing/2014/main" id="{4EA40DDD-6337-998F-1B22-04AA4C9C3E6E}"/>
                </a:ext>
              </a:extLst>
            </p:cNvPr>
            <p:cNvSpPr txBox="1"/>
            <p:nvPr/>
          </p:nvSpPr>
          <p:spPr>
            <a:xfrm>
              <a:off x="3230655" y="203876"/>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I/O</a:t>
              </a:r>
              <a:endParaRPr/>
            </a:p>
          </p:txBody>
        </p:sp>
        <p:sp>
          <p:nvSpPr>
            <p:cNvPr id="294" name="Google Shape;294;p15">
              <a:extLst>
                <a:ext uri="{FF2B5EF4-FFF2-40B4-BE49-F238E27FC236}">
                  <a16:creationId xmlns:a16="http://schemas.microsoft.com/office/drawing/2014/main" id="{2FF5D65C-9E2F-B848-C18D-2B2421226C14}"/>
                </a:ext>
              </a:extLst>
            </p:cNvPr>
            <p:cNvSpPr/>
            <p:nvPr/>
          </p:nvSpPr>
          <p:spPr>
            <a:xfrm rot="-1800000">
              <a:off x="4283484"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a:extLst>
                <a:ext uri="{FF2B5EF4-FFF2-40B4-BE49-F238E27FC236}">
                  <a16:creationId xmlns:a16="http://schemas.microsoft.com/office/drawing/2014/main" id="{B9049F3E-B8C5-81F1-3009-F1847FDE06B7}"/>
                </a:ext>
              </a:extLst>
            </p:cNvPr>
            <p:cNvSpPr txBox="1"/>
            <p:nvPr/>
          </p:nvSpPr>
          <p:spPr>
            <a:xfrm rot="-1800000">
              <a:off x="4479504"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296" name="Google Shape;296;p15">
              <a:extLst>
                <a:ext uri="{FF2B5EF4-FFF2-40B4-BE49-F238E27FC236}">
                  <a16:creationId xmlns:a16="http://schemas.microsoft.com/office/drawing/2014/main" id="{39A527D9-F71B-976F-B3B6-FC3952AC6A7F}"/>
                </a:ext>
              </a:extLst>
            </p:cNvPr>
            <p:cNvSpPr/>
            <p:nvPr/>
          </p:nvSpPr>
          <p:spPr>
            <a:xfrm>
              <a:off x="4576496"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a:extLst>
                <a:ext uri="{FF2B5EF4-FFF2-40B4-BE49-F238E27FC236}">
                  <a16:creationId xmlns:a16="http://schemas.microsoft.com/office/drawing/2014/main" id="{0A956B61-0762-68F4-9623-E8DA83C11433}"/>
                </a:ext>
              </a:extLst>
            </p:cNvPr>
            <p:cNvSpPr txBox="1"/>
            <p:nvPr/>
          </p:nvSpPr>
          <p:spPr>
            <a:xfrm>
              <a:off x="4777664"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Network</a:t>
              </a:r>
              <a:endParaRPr/>
            </a:p>
          </p:txBody>
        </p:sp>
        <p:sp>
          <p:nvSpPr>
            <p:cNvPr id="298" name="Google Shape;298;p15">
              <a:extLst>
                <a:ext uri="{FF2B5EF4-FFF2-40B4-BE49-F238E27FC236}">
                  <a16:creationId xmlns:a16="http://schemas.microsoft.com/office/drawing/2014/main" id="{59EAB33A-85B6-0E3A-BDEC-0EBAB0896E44}"/>
                </a:ext>
              </a:extLst>
            </p:cNvPr>
            <p:cNvSpPr/>
            <p:nvPr/>
          </p:nvSpPr>
          <p:spPr>
            <a:xfrm rot="1800000">
              <a:off x="4283484"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a:extLst>
                <a:ext uri="{FF2B5EF4-FFF2-40B4-BE49-F238E27FC236}">
                  <a16:creationId xmlns:a16="http://schemas.microsoft.com/office/drawing/2014/main" id="{C0A879E0-EAB7-EB9E-9F07-C6EC6EC3DE3D}"/>
                </a:ext>
              </a:extLst>
            </p:cNvPr>
            <p:cNvSpPr txBox="1"/>
            <p:nvPr/>
          </p:nvSpPr>
          <p:spPr>
            <a:xfrm rot="1800000">
              <a:off x="4479504"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0" name="Google Shape;300;p15">
              <a:extLst>
                <a:ext uri="{FF2B5EF4-FFF2-40B4-BE49-F238E27FC236}">
                  <a16:creationId xmlns:a16="http://schemas.microsoft.com/office/drawing/2014/main" id="{9CC46598-B442-7786-493F-FD119D73963E}"/>
                </a:ext>
              </a:extLst>
            </p:cNvPr>
            <p:cNvSpPr/>
            <p:nvPr/>
          </p:nvSpPr>
          <p:spPr>
            <a:xfrm>
              <a:off x="4576496"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a:extLst>
                <a:ext uri="{FF2B5EF4-FFF2-40B4-BE49-F238E27FC236}">
                  <a16:creationId xmlns:a16="http://schemas.microsoft.com/office/drawing/2014/main" id="{8D892516-27BE-E861-869B-ADBBE012FCDC}"/>
                </a:ext>
              </a:extLst>
            </p:cNvPr>
            <p:cNvSpPr txBox="1"/>
            <p:nvPr/>
          </p:nvSpPr>
          <p:spPr>
            <a:xfrm>
              <a:off x="4777664" y="2883374"/>
              <a:ext cx="1172490"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dirty="0">
                  <a:solidFill>
                    <a:schemeClr val="lt1"/>
                  </a:solidFill>
                  <a:latin typeface="Lustria"/>
                  <a:ea typeface="Lustria"/>
                  <a:cs typeface="Lustria"/>
                  <a:sym typeface="Lustria"/>
                </a:rPr>
                <a:t>Processing</a:t>
              </a:r>
              <a:endParaRPr dirty="0"/>
            </a:p>
          </p:txBody>
        </p:sp>
        <p:sp>
          <p:nvSpPr>
            <p:cNvPr id="302" name="Google Shape;302;p15">
              <a:extLst>
                <a:ext uri="{FF2B5EF4-FFF2-40B4-BE49-F238E27FC236}">
                  <a16:creationId xmlns:a16="http://schemas.microsoft.com/office/drawing/2014/main" id="{AB55D324-5D5F-2F9D-78B7-3D4DF54E792E}"/>
                </a:ext>
              </a:extLst>
            </p:cNvPr>
            <p:cNvSpPr/>
            <p:nvPr/>
          </p:nvSpPr>
          <p:spPr>
            <a:xfrm rot="5400000">
              <a:off x="3509980" y="3352402"/>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a:extLst>
                <a:ext uri="{FF2B5EF4-FFF2-40B4-BE49-F238E27FC236}">
                  <a16:creationId xmlns:a16="http://schemas.microsoft.com/office/drawing/2014/main" id="{1F6E509D-93FF-B1B2-6D7C-62CE4FDD683D}"/>
                </a:ext>
              </a:extLst>
            </p:cNvPr>
            <p:cNvSpPr txBox="1"/>
            <p:nvPr/>
          </p:nvSpPr>
          <p:spPr>
            <a:xfrm rot="5400000">
              <a:off x="3706000" y="3358719"/>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4" name="Google Shape;304;p15">
              <a:extLst>
                <a:ext uri="{FF2B5EF4-FFF2-40B4-BE49-F238E27FC236}">
                  <a16:creationId xmlns:a16="http://schemas.microsoft.com/office/drawing/2014/main" id="{4172775F-885A-EB3A-DF67-67C7D70F96B9}"/>
                </a:ext>
              </a:extLst>
            </p:cNvPr>
            <p:cNvSpPr/>
            <p:nvPr/>
          </p:nvSpPr>
          <p:spPr>
            <a:xfrm>
              <a:off x="3029487" y="3575372"/>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a:extLst>
                <a:ext uri="{FF2B5EF4-FFF2-40B4-BE49-F238E27FC236}">
                  <a16:creationId xmlns:a16="http://schemas.microsoft.com/office/drawing/2014/main" id="{61BFB0BA-C091-F846-5A8C-85119D09B7E5}"/>
                </a:ext>
              </a:extLst>
            </p:cNvPr>
            <p:cNvSpPr txBox="1"/>
            <p:nvPr/>
          </p:nvSpPr>
          <p:spPr>
            <a:xfrm>
              <a:off x="3230655" y="3776540"/>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Memory</a:t>
              </a:r>
              <a:endParaRPr/>
            </a:p>
          </p:txBody>
        </p:sp>
        <p:sp>
          <p:nvSpPr>
            <p:cNvPr id="306" name="Google Shape;306;p15">
              <a:extLst>
                <a:ext uri="{FF2B5EF4-FFF2-40B4-BE49-F238E27FC236}">
                  <a16:creationId xmlns:a16="http://schemas.microsoft.com/office/drawing/2014/main" id="{572BEAA3-2EBA-D9C0-4E13-6511A23AD1EA}"/>
                </a:ext>
              </a:extLst>
            </p:cNvPr>
            <p:cNvSpPr/>
            <p:nvPr/>
          </p:nvSpPr>
          <p:spPr>
            <a:xfrm rot="9000000">
              <a:off x="2736475" y="2905819"/>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a:extLst>
                <a:ext uri="{FF2B5EF4-FFF2-40B4-BE49-F238E27FC236}">
                  <a16:creationId xmlns:a16="http://schemas.microsoft.com/office/drawing/2014/main" id="{CF1CC59E-9EBE-87F0-B8EF-4139266CB38E}"/>
                </a:ext>
              </a:extLst>
            </p:cNvPr>
            <p:cNvSpPr txBox="1"/>
            <p:nvPr/>
          </p:nvSpPr>
          <p:spPr>
            <a:xfrm rot="-1800000">
              <a:off x="2932495" y="2912136"/>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08" name="Google Shape;308;p15">
              <a:extLst>
                <a:ext uri="{FF2B5EF4-FFF2-40B4-BE49-F238E27FC236}">
                  <a16:creationId xmlns:a16="http://schemas.microsoft.com/office/drawing/2014/main" id="{1DA0934D-7E40-4728-F97A-FFF0EB9AB5BD}"/>
                </a:ext>
              </a:extLst>
            </p:cNvPr>
            <p:cNvSpPr/>
            <p:nvPr/>
          </p:nvSpPr>
          <p:spPr>
            <a:xfrm>
              <a:off x="1482479" y="2682206"/>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a:extLst>
                <a:ext uri="{FF2B5EF4-FFF2-40B4-BE49-F238E27FC236}">
                  <a16:creationId xmlns:a16="http://schemas.microsoft.com/office/drawing/2014/main" id="{BA3A5B97-8768-151A-6D22-FD0847EE3E44}"/>
                </a:ext>
              </a:extLst>
            </p:cNvPr>
            <p:cNvSpPr txBox="1"/>
            <p:nvPr/>
          </p:nvSpPr>
          <p:spPr>
            <a:xfrm>
              <a:off x="1683647" y="2883374"/>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Storage</a:t>
              </a:r>
              <a:endParaRPr/>
            </a:p>
          </p:txBody>
        </p:sp>
        <p:sp>
          <p:nvSpPr>
            <p:cNvPr id="310" name="Google Shape;310;p15">
              <a:extLst>
                <a:ext uri="{FF2B5EF4-FFF2-40B4-BE49-F238E27FC236}">
                  <a16:creationId xmlns:a16="http://schemas.microsoft.com/office/drawing/2014/main" id="{CBD5A572-0BF2-3FF8-462F-51C7AAED0A1E}"/>
                </a:ext>
              </a:extLst>
            </p:cNvPr>
            <p:cNvSpPr/>
            <p:nvPr/>
          </p:nvSpPr>
          <p:spPr>
            <a:xfrm rot="-9000000">
              <a:off x="2736475" y="2012653"/>
              <a:ext cx="412673" cy="33266"/>
            </a:xfrm>
            <a:custGeom>
              <a:avLst/>
              <a:gdLst/>
              <a:ahLst/>
              <a:cxnLst/>
              <a:rect l="l" t="t" r="r" b="b"/>
              <a:pathLst>
                <a:path w="120000" h="120000" extrusionOk="0">
                  <a:moveTo>
                    <a:pt x="0" y="60000"/>
                  </a:moveTo>
                  <a:lnTo>
                    <a:pt x="120000" y="60000"/>
                  </a:lnTo>
                </a:path>
              </a:pathLst>
            </a:custGeom>
            <a:noFill/>
            <a:ln w="15875" cap="rnd" cmpd="sng">
              <a:solidFill>
                <a:srgbClr val="4766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a:extLst>
                <a:ext uri="{FF2B5EF4-FFF2-40B4-BE49-F238E27FC236}">
                  <a16:creationId xmlns:a16="http://schemas.microsoft.com/office/drawing/2014/main" id="{08048D90-CBC8-B1E2-FE23-64FBAC3295F0}"/>
                </a:ext>
              </a:extLst>
            </p:cNvPr>
            <p:cNvSpPr txBox="1"/>
            <p:nvPr/>
          </p:nvSpPr>
          <p:spPr>
            <a:xfrm rot="1800000">
              <a:off x="2932495" y="2018970"/>
              <a:ext cx="20633" cy="2063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Lustria"/>
                <a:buNone/>
              </a:pPr>
              <a:endParaRPr sz="500" b="0" i="0" u="none" strike="noStrike" cap="none">
                <a:solidFill>
                  <a:schemeClr val="lt1"/>
                </a:solidFill>
                <a:latin typeface="Lustria"/>
                <a:ea typeface="Lustria"/>
                <a:cs typeface="Lustria"/>
                <a:sym typeface="Lustria"/>
              </a:endParaRPr>
            </a:p>
          </p:txBody>
        </p:sp>
        <p:sp>
          <p:nvSpPr>
            <p:cNvPr id="312" name="Google Shape;312;p15">
              <a:extLst>
                <a:ext uri="{FF2B5EF4-FFF2-40B4-BE49-F238E27FC236}">
                  <a16:creationId xmlns:a16="http://schemas.microsoft.com/office/drawing/2014/main" id="{A6E54752-A4C2-83E6-1F11-E9ACE4D70EB9}"/>
                </a:ext>
              </a:extLst>
            </p:cNvPr>
            <p:cNvSpPr/>
            <p:nvPr/>
          </p:nvSpPr>
          <p:spPr>
            <a:xfrm>
              <a:off x="1482479" y="895874"/>
              <a:ext cx="1373658" cy="1373658"/>
            </a:xfrm>
            <a:prstGeom prst="ellipse">
              <a:avLst/>
            </a:prstGeom>
            <a:solidFill>
              <a:srgbClr val="5982C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extLst>
                <a:ext uri="{FF2B5EF4-FFF2-40B4-BE49-F238E27FC236}">
                  <a16:creationId xmlns:a16="http://schemas.microsoft.com/office/drawing/2014/main" id="{A3F852D1-7991-B747-5EF1-A0C4CAF6B283}"/>
                </a:ext>
              </a:extLst>
            </p:cNvPr>
            <p:cNvSpPr txBox="1"/>
            <p:nvPr/>
          </p:nvSpPr>
          <p:spPr>
            <a:xfrm>
              <a:off x="1683647" y="1097042"/>
              <a:ext cx="971322" cy="97132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Lustria"/>
                <a:buNone/>
              </a:pPr>
              <a:r>
                <a:rPr lang="en-US" sz="1600" b="1" i="0" u="none" strike="noStrike" cap="none">
                  <a:solidFill>
                    <a:schemeClr val="lt1"/>
                  </a:solidFill>
                  <a:latin typeface="Lustria"/>
                  <a:ea typeface="Lustria"/>
                  <a:cs typeface="Lustria"/>
                  <a:sym typeface="Lustria"/>
                </a:rPr>
                <a:t>Code</a:t>
              </a:r>
              <a:endParaRPr/>
            </a:p>
          </p:txBody>
        </p:sp>
      </p:grpSp>
      <p:sp>
        <p:nvSpPr>
          <p:cNvPr id="2" name="Oval 1">
            <a:extLst>
              <a:ext uri="{FF2B5EF4-FFF2-40B4-BE49-F238E27FC236}">
                <a16:creationId xmlns:a16="http://schemas.microsoft.com/office/drawing/2014/main" id="{38A2B99E-3C0E-4BA3-BD1E-7EB96C663376}"/>
              </a:ext>
            </a:extLst>
          </p:cNvPr>
          <p:cNvSpPr/>
          <p:nvPr/>
        </p:nvSpPr>
        <p:spPr>
          <a:xfrm>
            <a:off x="5261430" y="159727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8048289-D067-2D36-4EA3-ED9827ABB80C}"/>
              </a:ext>
            </a:extLst>
          </p:cNvPr>
          <p:cNvSpPr/>
          <p:nvPr/>
        </p:nvSpPr>
        <p:spPr>
          <a:xfrm>
            <a:off x="6808439" y="2508493"/>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D91CA1C-0F75-D35F-A9C0-83A96EC737B5}"/>
              </a:ext>
            </a:extLst>
          </p:cNvPr>
          <p:cNvSpPr/>
          <p:nvPr/>
        </p:nvSpPr>
        <p:spPr>
          <a:xfrm>
            <a:off x="6808439"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E24892B-0E9F-B80B-E698-B90273339779}"/>
              </a:ext>
            </a:extLst>
          </p:cNvPr>
          <p:cNvSpPr/>
          <p:nvPr/>
        </p:nvSpPr>
        <p:spPr>
          <a:xfrm>
            <a:off x="3714421" y="4289656"/>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58D237-7E76-B0C7-0222-37A92F739E09}"/>
              </a:ext>
            </a:extLst>
          </p:cNvPr>
          <p:cNvSpPr/>
          <p:nvPr/>
        </p:nvSpPr>
        <p:spPr>
          <a:xfrm>
            <a:off x="5258761" y="5180238"/>
            <a:ext cx="1658490" cy="16584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D28BD-1C33-959A-EC22-3A3B2C54050B}"/>
              </a:ext>
            </a:extLst>
          </p:cNvPr>
          <p:cNvSpPr txBox="1"/>
          <p:nvPr/>
        </p:nvSpPr>
        <p:spPr>
          <a:xfrm>
            <a:off x="8783515" y="4234738"/>
            <a:ext cx="2294792" cy="954107"/>
          </a:xfrm>
          <a:prstGeom prst="rect">
            <a:avLst/>
          </a:prstGeom>
          <a:noFill/>
        </p:spPr>
        <p:txBody>
          <a:bodyPr wrap="square" rtlCol="0">
            <a:spAutoFit/>
          </a:bodyPr>
          <a:lstStyle/>
          <a:p>
            <a:r>
              <a:rPr lang="en-US" sz="2800" dirty="0">
                <a:solidFill>
                  <a:schemeClr val="accent2"/>
                </a:solidFill>
              </a:rPr>
              <a:t>Computer Scientists</a:t>
            </a:r>
          </a:p>
        </p:txBody>
      </p:sp>
      <p:sp>
        <p:nvSpPr>
          <p:cNvPr id="8" name="Oval 7">
            <a:extLst>
              <a:ext uri="{FF2B5EF4-FFF2-40B4-BE49-F238E27FC236}">
                <a16:creationId xmlns:a16="http://schemas.microsoft.com/office/drawing/2014/main" id="{9EC0F652-7C63-FB0D-F815-1BB83461E66E}"/>
              </a:ext>
            </a:extLst>
          </p:cNvPr>
          <p:cNvSpPr/>
          <p:nvPr/>
        </p:nvSpPr>
        <p:spPr>
          <a:xfrm>
            <a:off x="3709294" y="2500305"/>
            <a:ext cx="1658490" cy="165849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highlight>
                <a:srgbClr val="00FF00"/>
              </a:highlight>
            </a:endParaRPr>
          </a:p>
        </p:txBody>
      </p:sp>
      <p:sp>
        <p:nvSpPr>
          <p:cNvPr id="9" name="TextBox 8">
            <a:extLst>
              <a:ext uri="{FF2B5EF4-FFF2-40B4-BE49-F238E27FC236}">
                <a16:creationId xmlns:a16="http://schemas.microsoft.com/office/drawing/2014/main" id="{E0A5A26F-FCCB-DF0B-0F59-6CE78010C71C}"/>
              </a:ext>
            </a:extLst>
          </p:cNvPr>
          <p:cNvSpPr txBox="1"/>
          <p:nvPr/>
        </p:nvSpPr>
        <p:spPr>
          <a:xfrm>
            <a:off x="1655784" y="2474893"/>
            <a:ext cx="2294792" cy="954107"/>
          </a:xfrm>
          <a:prstGeom prst="rect">
            <a:avLst/>
          </a:prstGeom>
          <a:noFill/>
        </p:spPr>
        <p:txBody>
          <a:bodyPr wrap="square" rtlCol="0">
            <a:spAutoFit/>
          </a:bodyPr>
          <a:lstStyle/>
          <a:p>
            <a:r>
              <a:rPr lang="en-US" sz="2800" dirty="0">
                <a:solidFill>
                  <a:srgbClr val="00B050"/>
                </a:solidFill>
              </a:rPr>
              <a:t>Software Engineers</a:t>
            </a:r>
          </a:p>
        </p:txBody>
      </p:sp>
      <p:sp>
        <p:nvSpPr>
          <p:cNvPr id="10" name="Oval 9">
            <a:extLst>
              <a:ext uri="{FF2B5EF4-FFF2-40B4-BE49-F238E27FC236}">
                <a16:creationId xmlns:a16="http://schemas.microsoft.com/office/drawing/2014/main" id="{3999ABCF-FFE7-2C6E-03CF-08A501062A20}"/>
              </a:ext>
            </a:extLst>
          </p:cNvPr>
          <p:cNvSpPr/>
          <p:nvPr/>
        </p:nvSpPr>
        <p:spPr>
          <a:xfrm>
            <a:off x="5258761" y="3381341"/>
            <a:ext cx="1658490" cy="1658490"/>
          </a:xfrm>
          <a:prstGeom prst="ellipse">
            <a:avLst/>
          </a:prstGeom>
          <a:noFill/>
          <a:ln w="38100">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highlight>
                <a:srgbClr val="00FF00"/>
              </a:highlight>
            </a:endParaRPr>
          </a:p>
        </p:txBody>
      </p:sp>
      <p:sp>
        <p:nvSpPr>
          <p:cNvPr id="11" name="Up Arrow 10">
            <a:extLst>
              <a:ext uri="{FF2B5EF4-FFF2-40B4-BE49-F238E27FC236}">
                <a16:creationId xmlns:a16="http://schemas.microsoft.com/office/drawing/2014/main" id="{F667717C-ED27-2886-CC2D-3C6E72368CA1}"/>
              </a:ext>
            </a:extLst>
          </p:cNvPr>
          <p:cNvSpPr/>
          <p:nvPr/>
        </p:nvSpPr>
        <p:spPr>
          <a:xfrm>
            <a:off x="5952858" y="2798019"/>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90EC7424-AFBA-4603-560D-BA8EE24DBEA1}"/>
              </a:ext>
            </a:extLst>
          </p:cNvPr>
          <p:cNvSpPr/>
          <p:nvPr/>
        </p:nvSpPr>
        <p:spPr>
          <a:xfrm rot="10800000">
            <a:off x="5982190" y="4601106"/>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4FB55E74-04BF-1DE7-4A7F-AB51930F42DB}"/>
              </a:ext>
            </a:extLst>
          </p:cNvPr>
          <p:cNvSpPr/>
          <p:nvPr/>
        </p:nvSpPr>
        <p:spPr>
          <a:xfrm rot="3098677">
            <a:off x="6746507" y="3328047"/>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9D8E99E0-2BFF-3D40-C513-A8E326EC5731}"/>
              </a:ext>
            </a:extLst>
          </p:cNvPr>
          <p:cNvSpPr/>
          <p:nvPr/>
        </p:nvSpPr>
        <p:spPr>
          <a:xfrm rot="18073687">
            <a:off x="5210697" y="3285128"/>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C982FBAB-A01F-0924-54F4-CF1A563C2F94}"/>
              </a:ext>
            </a:extLst>
          </p:cNvPr>
          <p:cNvSpPr/>
          <p:nvPr/>
        </p:nvSpPr>
        <p:spPr>
          <a:xfrm rot="14128782">
            <a:off x="5264896" y="4217772"/>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04A01421-FE04-AA92-CA87-533C7F32C9A2}"/>
              </a:ext>
            </a:extLst>
          </p:cNvPr>
          <p:cNvSpPr/>
          <p:nvPr/>
        </p:nvSpPr>
        <p:spPr>
          <a:xfrm rot="7598591">
            <a:off x="6711099" y="4256574"/>
            <a:ext cx="272561" cy="949569"/>
          </a:xfrm>
          <a:prstGeom prst="upArrow">
            <a:avLst/>
          </a:prstGeom>
          <a:solidFill>
            <a:srgbClr val="AA48F4"/>
          </a:solidFill>
          <a:ln>
            <a:solidFill>
              <a:srgbClr val="AA4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39F6350-959C-9482-BA45-AE08274EA81E}"/>
              </a:ext>
            </a:extLst>
          </p:cNvPr>
          <p:cNvSpPr txBox="1"/>
          <p:nvPr/>
        </p:nvSpPr>
        <p:spPr>
          <a:xfrm>
            <a:off x="0" y="3933824"/>
            <a:ext cx="4413760" cy="523220"/>
          </a:xfrm>
          <a:prstGeom prst="rect">
            <a:avLst/>
          </a:prstGeom>
          <a:noFill/>
        </p:spPr>
        <p:txBody>
          <a:bodyPr wrap="square" rtlCol="0">
            <a:spAutoFit/>
          </a:bodyPr>
          <a:lstStyle/>
          <a:p>
            <a:r>
              <a:rPr lang="en-US" sz="2800" dirty="0">
                <a:solidFill>
                  <a:srgbClr val="AA48F4"/>
                </a:solidFill>
              </a:rPr>
              <a:t>Cybersecurity Professionals</a:t>
            </a:r>
          </a:p>
        </p:txBody>
      </p:sp>
    </p:spTree>
    <p:extLst>
      <p:ext uri="{BB962C8B-B14F-4D97-AF65-F5344CB8AC3E}">
        <p14:creationId xmlns:p14="http://schemas.microsoft.com/office/powerpoint/2010/main" val="398765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Technical Difficulties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Execution requires expertise in cybersecurity and aerospace</a:t>
            </a:r>
          </a:p>
          <a:p>
            <a:r>
              <a:rPr lang="en-US" dirty="0"/>
              <a:t>Testing and evaluating solutions is extremely technical, expensive, and has limited capable institutions compared to traditional cybersecurity products</a:t>
            </a:r>
          </a:p>
          <a:p>
            <a:r>
              <a:rPr lang="en-US" dirty="0"/>
              <a:t>Gaining experience in the field is rare and difficult, but becoming easier</a:t>
            </a:r>
          </a:p>
          <a:p>
            <a:r>
              <a:rPr lang="en-US" dirty="0"/>
              <a:t>Managing resource utilization and risk mitigation has little precedent</a:t>
            </a:r>
          </a:p>
          <a:p>
            <a:endParaRPr lang="en-US" dirty="0"/>
          </a:p>
        </p:txBody>
      </p:sp>
    </p:spTree>
    <p:extLst>
      <p:ext uri="{BB962C8B-B14F-4D97-AF65-F5344CB8AC3E}">
        <p14:creationId xmlns:p14="http://schemas.microsoft.com/office/powerpoint/2010/main" val="3172473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E8-ECFD-8A67-C4A0-C92C42E8E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2A9C9-1EC0-7A7D-47FC-3C05C0D62468}"/>
              </a:ext>
            </a:extLst>
          </p:cNvPr>
          <p:cNvSpPr>
            <a:spLocks noGrp="1"/>
          </p:cNvSpPr>
          <p:nvPr>
            <p:ph type="title"/>
          </p:nvPr>
        </p:nvSpPr>
        <p:spPr/>
        <p:txBody>
          <a:bodyPr/>
          <a:lstStyle/>
          <a:p>
            <a:r>
              <a:rPr lang="en-US" b="1" dirty="0">
                <a:solidFill>
                  <a:srgbClr val="00B0F0"/>
                </a:solidFill>
              </a:rPr>
              <a:t>Why Can’t We Get Along?</a:t>
            </a:r>
          </a:p>
        </p:txBody>
      </p:sp>
      <p:sp>
        <p:nvSpPr>
          <p:cNvPr id="3" name="Content Placeholder 2">
            <a:extLst>
              <a:ext uri="{FF2B5EF4-FFF2-40B4-BE49-F238E27FC236}">
                <a16:creationId xmlns:a16="http://schemas.microsoft.com/office/drawing/2014/main" id="{736CFF13-20A0-6355-481D-2BB91E705166}"/>
              </a:ext>
            </a:extLst>
          </p:cNvPr>
          <p:cNvSpPr>
            <a:spLocks noGrp="1"/>
          </p:cNvSpPr>
          <p:nvPr>
            <p:ph idx="1"/>
          </p:nvPr>
        </p:nvSpPr>
        <p:spPr/>
        <p:txBody>
          <a:bodyPr wrap="square">
            <a:normAutofit/>
          </a:bodyPr>
          <a:lstStyle/>
          <a:p>
            <a:r>
              <a:rPr lang="en-US" sz="2800" dirty="0"/>
              <a:t>Mechanical, electrical, chemical, structural, etc. </a:t>
            </a:r>
            <a:r>
              <a:rPr lang="en-US" sz="4400" b="1" dirty="0">
                <a:solidFill>
                  <a:srgbClr val="00B0F0"/>
                </a:solidFill>
              </a:rPr>
              <a:t>MATH</a:t>
            </a:r>
            <a:endParaRPr lang="en-US" sz="2800" b="1" dirty="0">
              <a:solidFill>
                <a:srgbClr val="00B0F0"/>
              </a:solidFill>
            </a:endParaRPr>
          </a:p>
          <a:p>
            <a:r>
              <a:rPr lang="en-US" sz="2800" dirty="0"/>
              <a:t>Civil, Aerospace, environmental </a:t>
            </a:r>
            <a:r>
              <a:rPr lang="en-US" sz="3200" b="1" dirty="0">
                <a:solidFill>
                  <a:srgbClr val="00B0F0"/>
                </a:solidFill>
              </a:rPr>
              <a:t>MATH</a:t>
            </a:r>
            <a:r>
              <a:rPr lang="en-US" sz="3200" b="1" dirty="0"/>
              <a:t> </a:t>
            </a:r>
            <a:r>
              <a:rPr lang="en-US" sz="3200" b="1" dirty="0">
                <a:solidFill>
                  <a:srgbClr val="FF0000"/>
                </a:solidFill>
              </a:rPr>
              <a:t>HUMANS</a:t>
            </a:r>
          </a:p>
          <a:p>
            <a:r>
              <a:rPr lang="en-US" sz="2800" dirty="0"/>
              <a:t>Cyber-adjacent: computer scientists/engineers, </a:t>
            </a:r>
            <a:r>
              <a:rPr lang="en-US" sz="3600" b="1" dirty="0">
                <a:solidFill>
                  <a:srgbClr val="00B0F0"/>
                </a:solidFill>
              </a:rPr>
              <a:t>MATH</a:t>
            </a:r>
            <a:r>
              <a:rPr lang="en-US" sz="2800" b="1" dirty="0"/>
              <a:t> </a:t>
            </a:r>
            <a:r>
              <a:rPr lang="en-US" sz="1800" b="1" dirty="0">
                <a:solidFill>
                  <a:srgbClr val="FF0000"/>
                </a:solidFill>
              </a:rPr>
              <a:t>HUMANS</a:t>
            </a:r>
            <a:endParaRPr lang="en-US" sz="2800" dirty="0"/>
          </a:p>
          <a:p>
            <a:r>
              <a:rPr lang="en-US" sz="2800" dirty="0"/>
              <a:t>Software Engineers </a:t>
            </a:r>
            <a:r>
              <a:rPr lang="en-US" b="1" dirty="0">
                <a:solidFill>
                  <a:srgbClr val="FF0000"/>
                </a:solidFill>
              </a:rPr>
              <a:t>HUMANS</a:t>
            </a:r>
            <a:r>
              <a:rPr lang="en-US" sz="2800" b="1" dirty="0">
                <a:solidFill>
                  <a:srgbClr val="FF0000"/>
                </a:solidFill>
              </a:rPr>
              <a:t> </a:t>
            </a:r>
            <a:r>
              <a:rPr lang="en-US" sz="3200" b="1" dirty="0">
                <a:solidFill>
                  <a:srgbClr val="00B0F0"/>
                </a:solidFill>
              </a:rPr>
              <a:t>MATH</a:t>
            </a:r>
            <a:endParaRPr lang="en-US" sz="2800" dirty="0"/>
          </a:p>
          <a:p>
            <a:r>
              <a:rPr lang="en-US" sz="2800" dirty="0"/>
              <a:t>Cybersecurity Engineering </a:t>
            </a:r>
            <a:r>
              <a:rPr lang="en-US" sz="4000" b="1" dirty="0">
                <a:solidFill>
                  <a:srgbClr val="FF0000"/>
                </a:solidFill>
              </a:rPr>
              <a:t>HUMANS</a:t>
            </a:r>
            <a:r>
              <a:rPr lang="en-US" sz="2800" b="1" dirty="0">
                <a:solidFill>
                  <a:srgbClr val="FF0000"/>
                </a:solidFill>
              </a:rPr>
              <a:t> </a:t>
            </a:r>
            <a:r>
              <a:rPr lang="en-US" sz="1600" b="1" dirty="0">
                <a:solidFill>
                  <a:srgbClr val="00B0F0"/>
                </a:solidFill>
              </a:rPr>
              <a:t>MATH</a:t>
            </a:r>
            <a:endParaRPr lang="en-US" sz="2800" b="1" dirty="0">
              <a:solidFill>
                <a:srgbClr val="FF0000"/>
              </a:solidFill>
            </a:endParaRPr>
          </a:p>
          <a:p>
            <a:endParaRPr lang="en-US" dirty="0"/>
          </a:p>
        </p:txBody>
      </p:sp>
    </p:spTree>
    <p:extLst>
      <p:ext uri="{BB962C8B-B14F-4D97-AF65-F5344CB8AC3E}">
        <p14:creationId xmlns:p14="http://schemas.microsoft.com/office/powerpoint/2010/main" val="1092949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Why Can’t We Get Along Cont.</a:t>
            </a:r>
            <a:endParaRPr dirty="0"/>
          </a:p>
        </p:txBody>
      </p:sp>
      <p:sp>
        <p:nvSpPr>
          <p:cNvPr id="455" name="Google Shape;455;p28"/>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pic>
        <p:nvPicPr>
          <p:cNvPr id="456" name="Google Shape;456;p28" descr="Finite and Infinite Games: A Vision of Life as Play and Possibility: Carse,  James P, Ross, Jonathan Todd: 9781508263517: Amazon.com: Books"/>
          <p:cNvPicPr preferRelativeResize="0">
            <a:picLocks noGrp="1"/>
          </p:cNvPicPr>
          <p:nvPr>
            <p:ph type="body" idx="1"/>
          </p:nvPr>
        </p:nvPicPr>
        <p:blipFill rotWithShape="1">
          <a:blip r:embed="rId3">
            <a:alphaModFix/>
          </a:blip>
          <a:srcRect/>
          <a:stretch/>
        </p:blipFill>
        <p:spPr>
          <a:xfrm>
            <a:off x="2210967" y="2076450"/>
            <a:ext cx="3714750" cy="3714750"/>
          </a:xfrm>
          <a:prstGeom prst="rect">
            <a:avLst/>
          </a:prstGeom>
          <a:noFill/>
          <a:ln>
            <a:noFill/>
          </a:ln>
          <a:effectLst>
            <a:outerShdw blurRad="25400">
              <a:srgbClr val="000000">
                <a:alpha val="45882"/>
              </a:srgbClr>
            </a:outerShdw>
          </a:effectLst>
        </p:spPr>
      </p:pic>
      <p:pic>
        <p:nvPicPr>
          <p:cNvPr id="457" name="Google Shape;457;p28" descr="The Infinite Game by Simon Sinek - Audiobook - Audible.com"/>
          <p:cNvPicPr preferRelativeResize="0"/>
          <p:nvPr/>
        </p:nvPicPr>
        <p:blipFill rotWithShape="1">
          <a:blip r:embed="rId4">
            <a:alphaModFix/>
          </a:blip>
          <a:srcRect/>
          <a:stretch/>
        </p:blipFill>
        <p:spPr>
          <a:xfrm>
            <a:off x="6266285" y="2076450"/>
            <a:ext cx="3792282" cy="37922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9"/>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sz="4400" b="1" dirty="0">
                <a:solidFill>
                  <a:srgbClr val="00B0F0"/>
                </a:solidFill>
              </a:rPr>
              <a:t>Cybersecurity is an Infinite Game….</a:t>
            </a:r>
            <a:endParaRPr sz="4400" dirty="0"/>
          </a:p>
        </p:txBody>
      </p:sp>
      <p:sp>
        <p:nvSpPr>
          <p:cNvPr id="464" name="Google Shape;464;p29"/>
          <p:cNvSpPr txBox="1">
            <a:spLocks noGrp="1"/>
          </p:cNvSpPr>
          <p:nvPr>
            <p:ph type="body" idx="1"/>
          </p:nvPr>
        </p:nvSpPr>
        <p:spPr>
          <a:xfrm>
            <a:off x="913795" y="2827338"/>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a:p>
        </p:txBody>
      </p:sp>
      <p:sp>
        <p:nvSpPr>
          <p:cNvPr id="465" name="Google Shape;465;p29"/>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pic>
        <p:nvPicPr>
          <p:cNvPr id="466" name="Google Shape;466;p29" descr="Cringe_Hard buzz lightyear to infinity Memes &amp; GIFs - Imgflip"/>
          <p:cNvPicPr preferRelativeResize="0"/>
          <p:nvPr/>
        </p:nvPicPr>
        <p:blipFill rotWithShape="1">
          <a:blip r:embed="rId3">
            <a:alphaModFix/>
          </a:blip>
          <a:srcRect/>
          <a:stretch/>
        </p:blipFill>
        <p:spPr>
          <a:xfrm>
            <a:off x="2524125" y="1798638"/>
            <a:ext cx="7143750" cy="4762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9013D479-FDED-62BF-ED63-C0790AEC5AED}"/>
            </a:ext>
          </a:extLst>
        </p:cNvPr>
        <p:cNvGrpSpPr/>
        <p:nvPr/>
      </p:nvGrpSpPr>
      <p:grpSpPr>
        <a:xfrm>
          <a:off x="0" y="0"/>
          <a:ext cx="0" cy="0"/>
          <a:chOff x="0" y="0"/>
          <a:chExt cx="0" cy="0"/>
        </a:xfrm>
      </p:grpSpPr>
      <p:sp>
        <p:nvSpPr>
          <p:cNvPr id="463" name="Google Shape;463;p29">
            <a:extLst>
              <a:ext uri="{FF2B5EF4-FFF2-40B4-BE49-F238E27FC236}">
                <a16:creationId xmlns:a16="http://schemas.microsoft.com/office/drawing/2014/main" id="{6A3ACAA3-1B22-1118-9962-F98E8CC50EC4}"/>
              </a:ext>
            </a:extLst>
          </p:cNvPr>
          <p:cNvSpPr txBox="1">
            <a:spLocks noGrp="1"/>
          </p:cNvSpPr>
          <p:nvPr>
            <p:ph type="title"/>
          </p:nvPr>
        </p:nvSpPr>
        <p:spPr>
          <a:xfrm>
            <a:off x="164892" y="609600"/>
            <a:ext cx="4345323" cy="3932420"/>
          </a:xfrm>
          <a:prstGeom prst="rect">
            <a:avLst/>
          </a:prstGeom>
        </p:spPr>
        <p:txBody>
          <a:bodyPr spcFirstLastPara="1" lIns="91425" tIns="45700" rIns="91425" bIns="45700" anchor="b" anchorCtr="0">
            <a:noAutofit/>
          </a:bodyPr>
          <a:lstStyle/>
          <a:p>
            <a:pPr marL="0" lvl="0" indent="0" algn="l" rtl="0">
              <a:spcBef>
                <a:spcPts val="0"/>
              </a:spcBef>
              <a:spcAft>
                <a:spcPts val="0"/>
              </a:spcAft>
              <a:buClr>
                <a:srgbClr val="00B0F0"/>
              </a:buClr>
              <a:buSzPts val="4000"/>
              <a:buFont typeface="Lustria"/>
              <a:buNone/>
            </a:pPr>
            <a:r>
              <a:rPr lang="en-US" sz="4800" b="1" dirty="0">
                <a:solidFill>
                  <a:srgbClr val="00B0F0"/>
                </a:solidFill>
              </a:rPr>
              <a:t>….Engineering is not</a:t>
            </a:r>
            <a:endParaRPr lang="en-US" sz="4800" dirty="0">
              <a:solidFill>
                <a:srgbClr val="00B0F0"/>
              </a:solidFill>
            </a:endParaRPr>
          </a:p>
        </p:txBody>
      </p:sp>
      <p:sp>
        <p:nvSpPr>
          <p:cNvPr id="465" name="Google Shape;465;p29">
            <a:extLst>
              <a:ext uri="{FF2B5EF4-FFF2-40B4-BE49-F238E27FC236}">
                <a16:creationId xmlns:a16="http://schemas.microsoft.com/office/drawing/2014/main" id="{BA24E746-1FC0-663B-A322-4E113E0429BF}"/>
              </a:ext>
            </a:extLst>
          </p:cNvPr>
          <p:cNvSpPr txBox="1">
            <a:spLocks noGrp="1"/>
          </p:cNvSpPr>
          <p:nvPr>
            <p:ph type="ftr" idx="11"/>
          </p:nvPr>
        </p:nvSpPr>
        <p:spPr>
          <a:xfrm>
            <a:off x="913795" y="6000749"/>
            <a:ext cx="6672865" cy="365125"/>
          </a:xfrm>
          <a:prstGeom prst="rect">
            <a:avLst/>
          </a:prstGeom>
        </p:spPr>
        <p:txBody>
          <a:bodyPr spcFirstLastPara="1" vert="horz" lIns="91440" tIns="45720" rIns="91440" bIns="45720" rtlCol="0" anchor="ctr" anchorCtr="0">
            <a:norm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rtl="0">
              <a:spcBef>
                <a:spcPts val="0"/>
              </a:spcBef>
              <a:spcAft>
                <a:spcPts val="0"/>
              </a:spcAft>
              <a:buNone/>
            </a:pPr>
            <a:endParaRPr lang="en-US"/>
          </a:p>
        </p:txBody>
      </p:sp>
      <p:pic>
        <p:nvPicPr>
          <p:cNvPr id="9218" name="Picture 2" descr="Generated image">
            <a:extLst>
              <a:ext uri="{FF2B5EF4-FFF2-40B4-BE49-F238E27FC236}">
                <a16:creationId xmlns:a16="http://schemas.microsoft.com/office/drawing/2014/main" id="{4CD80857-5D17-38EB-4D98-2DB8C030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161" r="-1" b="856"/>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0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F8FA08A3-293F-9B00-5575-3D9A3F373ACD}"/>
            </a:ext>
          </a:extLst>
        </p:cNvPr>
        <p:cNvGrpSpPr/>
        <p:nvPr/>
      </p:nvGrpSpPr>
      <p:grpSpPr>
        <a:xfrm>
          <a:off x="0" y="0"/>
          <a:ext cx="0" cy="0"/>
          <a:chOff x="0" y="0"/>
          <a:chExt cx="0" cy="0"/>
        </a:xfrm>
      </p:grpSpPr>
      <p:sp>
        <p:nvSpPr>
          <p:cNvPr id="463" name="Google Shape;463;p29">
            <a:extLst>
              <a:ext uri="{FF2B5EF4-FFF2-40B4-BE49-F238E27FC236}">
                <a16:creationId xmlns:a16="http://schemas.microsoft.com/office/drawing/2014/main" id="{392C4BC0-0E0D-5376-2157-A79B24084B9F}"/>
              </a:ext>
            </a:extLst>
          </p:cNvPr>
          <p:cNvSpPr txBox="1">
            <a:spLocks noGrp="1"/>
          </p:cNvSpPr>
          <p:nvPr>
            <p:ph type="title"/>
          </p:nvPr>
        </p:nvSpPr>
        <p:spPr>
          <a:xfrm>
            <a:off x="329481" y="549273"/>
            <a:ext cx="1152239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Make Cyber Part of the Aerospace Engineering Process</a:t>
            </a:r>
            <a:endParaRPr b="1" dirty="0">
              <a:solidFill>
                <a:srgbClr val="00B0F0"/>
              </a:solidFill>
            </a:endParaRPr>
          </a:p>
        </p:txBody>
      </p:sp>
      <p:sp>
        <p:nvSpPr>
          <p:cNvPr id="464" name="Google Shape;464;p29">
            <a:extLst>
              <a:ext uri="{FF2B5EF4-FFF2-40B4-BE49-F238E27FC236}">
                <a16:creationId xmlns:a16="http://schemas.microsoft.com/office/drawing/2014/main" id="{30771BF6-D6C6-EA39-4C2B-68B31F86A3A6}"/>
              </a:ext>
            </a:extLst>
          </p:cNvPr>
          <p:cNvSpPr txBox="1">
            <a:spLocks noGrp="1"/>
          </p:cNvSpPr>
          <p:nvPr>
            <p:ph type="body" idx="1"/>
          </p:nvPr>
        </p:nvSpPr>
        <p:spPr>
          <a:xfrm>
            <a:off x="1" y="2122486"/>
            <a:ext cx="4127500" cy="44196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lnSpcReduction="10000"/>
          </a:bodyPr>
          <a:lstStyle/>
          <a:p>
            <a:pPr indent="-217100">
              <a:spcBef>
                <a:spcPts val="0"/>
              </a:spcBef>
              <a:spcAft>
                <a:spcPts val="0"/>
              </a:spcAft>
              <a:buSzPts val="1400"/>
              <a:buNone/>
            </a:pPr>
            <a:r>
              <a:rPr lang="en-US" sz="2800" dirty="0"/>
              <a:t>We may not have an engineering degree…</a:t>
            </a:r>
          </a:p>
          <a:p>
            <a:pPr indent="-217100">
              <a:spcBef>
                <a:spcPts val="0"/>
              </a:spcBef>
              <a:spcAft>
                <a:spcPts val="0"/>
              </a:spcAft>
              <a:buSzPts val="1400"/>
              <a:buNone/>
            </a:pPr>
            <a:endParaRPr lang="en-US" sz="2800" dirty="0"/>
          </a:p>
          <a:p>
            <a:pPr indent="-217100">
              <a:spcBef>
                <a:spcPts val="0"/>
              </a:spcBef>
              <a:spcAft>
                <a:spcPts val="0"/>
              </a:spcAft>
              <a:buSzPts val="1400"/>
              <a:buNone/>
            </a:pPr>
            <a:endParaRPr lang="en-US" sz="2800" dirty="0"/>
          </a:p>
          <a:p>
            <a:pPr indent="-217100">
              <a:spcBef>
                <a:spcPts val="0"/>
              </a:spcBef>
              <a:spcAft>
                <a:spcPts val="0"/>
              </a:spcAft>
              <a:buSzPts val="1400"/>
              <a:buNone/>
            </a:pPr>
            <a:r>
              <a:rPr lang="en-US" sz="2800" dirty="0"/>
              <a:t>…. but we do have to solve for the human element….</a:t>
            </a:r>
          </a:p>
          <a:p>
            <a:pPr indent="-217100">
              <a:spcBef>
                <a:spcPts val="0"/>
              </a:spcBef>
              <a:spcAft>
                <a:spcPts val="0"/>
              </a:spcAft>
              <a:buSzPts val="1400"/>
              <a:buNone/>
            </a:pPr>
            <a:endParaRPr lang="en-US" sz="2800" dirty="0"/>
          </a:p>
          <a:p>
            <a:pPr indent="-217100">
              <a:spcBef>
                <a:spcPts val="0"/>
              </a:spcBef>
              <a:spcAft>
                <a:spcPts val="0"/>
              </a:spcAft>
              <a:buSzPts val="1400"/>
              <a:buNone/>
            </a:pPr>
            <a:r>
              <a:rPr lang="en-US" sz="2800" dirty="0"/>
              <a:t>….which is a terrifying </a:t>
            </a:r>
            <a:r>
              <a:rPr lang="en-US" sz="2800" strike="sngStrike" dirty="0"/>
              <a:t>responsibility </a:t>
            </a:r>
            <a:r>
              <a:rPr lang="en-US" sz="2800" dirty="0"/>
              <a:t>impossibility</a:t>
            </a:r>
          </a:p>
          <a:p>
            <a:pPr marL="342900" lvl="0" indent="-217100" algn="l" rtl="0">
              <a:spcBef>
                <a:spcPts val="0"/>
              </a:spcBef>
              <a:spcAft>
                <a:spcPts val="0"/>
              </a:spcAft>
              <a:buSzPts val="1400"/>
              <a:buNone/>
            </a:pPr>
            <a:endParaRPr dirty="0"/>
          </a:p>
        </p:txBody>
      </p:sp>
      <p:sp>
        <p:nvSpPr>
          <p:cNvPr id="465" name="Google Shape;465;p29">
            <a:extLst>
              <a:ext uri="{FF2B5EF4-FFF2-40B4-BE49-F238E27FC236}">
                <a16:creationId xmlns:a16="http://schemas.microsoft.com/office/drawing/2014/main" id="{667D4C6C-6F97-2292-93D1-8B1E061E733A}"/>
              </a:ext>
            </a:extLst>
          </p:cNvPr>
          <p:cNvSpPr txBox="1">
            <a:spLocks noGrp="1"/>
          </p:cNvSpPr>
          <p:nvPr>
            <p:ph type="ftr" idx="11"/>
          </p:nvPr>
        </p:nvSpPr>
        <p:spPr>
          <a:xfrm>
            <a:off x="913795" y="6000749"/>
            <a:ext cx="667286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l"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a:p>
        </p:txBody>
      </p:sp>
      <p:pic>
        <p:nvPicPr>
          <p:cNvPr id="10242" name="Picture 2" descr="Sayonara, Baby: All Terminator Movies">
            <a:extLst>
              <a:ext uri="{FF2B5EF4-FFF2-40B4-BE49-F238E27FC236}">
                <a16:creationId xmlns:a16="http://schemas.microsoft.com/office/drawing/2014/main" id="{99D321EA-3694-A126-09C9-B702A4165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371" y="2122486"/>
            <a:ext cx="7624789" cy="398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8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txBox="1">
            <a:spLocks noGrp="1"/>
          </p:cNvSpPr>
          <p:nvPr>
            <p:ph type="title"/>
          </p:nvPr>
        </p:nvSpPr>
        <p:spPr>
          <a:xfrm>
            <a:off x="913795" y="6288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4000"/>
              <a:buFont typeface="Lustria"/>
              <a:buNone/>
            </a:pPr>
            <a:r>
              <a:rPr lang="en-US" b="1" dirty="0">
                <a:solidFill>
                  <a:srgbClr val="00B0F0"/>
                </a:solidFill>
              </a:rPr>
              <a:t>Cyber and the Infinite Cultural Shift</a:t>
            </a:r>
            <a:endParaRPr dirty="0"/>
          </a:p>
        </p:txBody>
      </p:sp>
      <p:sp>
        <p:nvSpPr>
          <p:cNvPr id="473" name="Google Shape;473;p3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pPr>
            <a:r>
              <a:rPr lang="en-US" dirty="0"/>
              <a:t>The Cost benefit of Ransomware</a:t>
            </a:r>
            <a:endParaRPr dirty="0"/>
          </a:p>
          <a:p>
            <a:pPr marL="735750" lvl="1" indent="-285750" algn="l" rtl="0">
              <a:spcBef>
                <a:spcPts val="960"/>
              </a:spcBef>
              <a:spcAft>
                <a:spcPts val="0"/>
              </a:spcAft>
              <a:buSzPts val="1260"/>
            </a:pPr>
            <a:r>
              <a:rPr lang="en-US" dirty="0"/>
              <a:t>Ransoming a big (MGM, </a:t>
            </a:r>
            <a:r>
              <a:rPr lang="en-US" dirty="0" err="1"/>
              <a:t>Ceasers</a:t>
            </a:r>
            <a:r>
              <a:rPr lang="en-US" dirty="0"/>
              <a:t>) is a bet</a:t>
            </a:r>
            <a:endParaRPr dirty="0"/>
          </a:p>
          <a:p>
            <a:pPr marL="735750" lvl="1" indent="-285750" algn="l" rtl="0">
              <a:spcBef>
                <a:spcPts val="960"/>
              </a:spcBef>
              <a:spcAft>
                <a:spcPts val="0"/>
              </a:spcAft>
              <a:buSzPts val="1260"/>
            </a:pPr>
            <a:r>
              <a:rPr lang="en-US" dirty="0"/>
              <a:t>Ransoming many littles is more opportunistic</a:t>
            </a:r>
            <a:endParaRPr dirty="0"/>
          </a:p>
          <a:p>
            <a:pPr marL="342900" lvl="0" indent="-306000" algn="l" rtl="0">
              <a:spcBef>
                <a:spcPts val="1000"/>
              </a:spcBef>
              <a:spcAft>
                <a:spcPts val="0"/>
              </a:spcAft>
              <a:buSzPts val="1400"/>
            </a:pPr>
            <a:r>
              <a:rPr lang="en-US" dirty="0"/>
              <a:t>Maersk &amp; </a:t>
            </a:r>
            <a:r>
              <a:rPr lang="en-US" dirty="0" err="1"/>
              <a:t>NotPetya</a:t>
            </a:r>
            <a:r>
              <a:rPr lang="en-US" dirty="0"/>
              <a:t>; you don’t even need to be the intended target</a:t>
            </a:r>
            <a:endParaRPr dirty="0"/>
          </a:p>
          <a:p>
            <a:pPr marL="342900" lvl="0" indent="-306000" algn="l" rtl="0">
              <a:spcBef>
                <a:spcPts val="1000"/>
              </a:spcBef>
              <a:spcAft>
                <a:spcPts val="0"/>
              </a:spcAft>
              <a:buSzPts val="1400"/>
            </a:pPr>
            <a:r>
              <a:rPr lang="en-US" dirty="0"/>
              <a:t>A change in terminology</a:t>
            </a:r>
            <a:endParaRPr dirty="0"/>
          </a:p>
          <a:p>
            <a:pPr marL="342900" lvl="0" indent="-306000" algn="l" rtl="0">
              <a:spcBef>
                <a:spcPts val="1000"/>
              </a:spcBef>
              <a:spcAft>
                <a:spcPts val="0"/>
              </a:spcAft>
              <a:buSzPts val="1400"/>
            </a:pPr>
            <a:r>
              <a:rPr lang="en-US" dirty="0"/>
              <a:t>A move towards resilience</a:t>
            </a:r>
            <a:endParaRPr dirty="0"/>
          </a:p>
          <a:p>
            <a:pPr marL="342900" lvl="0" indent="-306000" algn="l" rtl="0">
              <a:spcBef>
                <a:spcPts val="1000"/>
              </a:spcBef>
              <a:spcAft>
                <a:spcPts val="0"/>
              </a:spcAft>
              <a:buSzPts val="1400"/>
            </a:pPr>
            <a:r>
              <a:rPr lang="en-US" dirty="0"/>
              <a:t>A challenge in IV&amp;V</a:t>
            </a:r>
            <a:endParaRPr dirty="0"/>
          </a:p>
          <a:p>
            <a:pPr marL="342900" lvl="0" indent="-217100" algn="l" rtl="0">
              <a:spcBef>
                <a:spcPts val="1000"/>
              </a:spcBef>
              <a:spcAft>
                <a:spcPts val="0"/>
              </a:spcAft>
              <a:buSzPts val="1400"/>
              <a:buNone/>
            </a:pPr>
            <a:endParaRPr dirty="0"/>
          </a:p>
        </p:txBody>
      </p:sp>
      <p:sp>
        <p:nvSpPr>
          <p:cNvPr id="474" name="Google Shape;474;p3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pPr marL="0" lvl="0" indent="0" algn="ctr"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CF65-83D5-8335-32C9-DDD1EA1FDE48}"/>
              </a:ext>
            </a:extLst>
          </p:cNvPr>
          <p:cNvSpPr>
            <a:spLocks noGrp="1"/>
          </p:cNvSpPr>
          <p:nvPr>
            <p:ph type="title"/>
          </p:nvPr>
        </p:nvSpPr>
        <p:spPr/>
        <p:txBody>
          <a:bodyPr/>
          <a:lstStyle/>
          <a:p>
            <a:r>
              <a:rPr lang="en-US" dirty="0">
                <a:solidFill>
                  <a:srgbClr val="00B0F0"/>
                </a:solidFill>
              </a:rPr>
              <a:t>Infinite cyber and space systems</a:t>
            </a:r>
          </a:p>
        </p:txBody>
      </p:sp>
      <p:sp>
        <p:nvSpPr>
          <p:cNvPr id="3" name="Content Placeholder 2">
            <a:extLst>
              <a:ext uri="{FF2B5EF4-FFF2-40B4-BE49-F238E27FC236}">
                <a16:creationId xmlns:a16="http://schemas.microsoft.com/office/drawing/2014/main" id="{7554CFF9-F1D2-7452-0B4F-7A3998369B50}"/>
              </a:ext>
            </a:extLst>
          </p:cNvPr>
          <p:cNvSpPr>
            <a:spLocks noGrp="1"/>
          </p:cNvSpPr>
          <p:nvPr>
            <p:ph idx="1"/>
          </p:nvPr>
        </p:nvSpPr>
        <p:spPr/>
        <p:txBody>
          <a:bodyPr wrap="square"/>
          <a:lstStyle/>
          <a:p>
            <a:r>
              <a:rPr lang="en-US" dirty="0"/>
              <a:t>Due to that theft potential, space may never be in a position of accepting and surviving compromise</a:t>
            </a:r>
          </a:p>
          <a:p>
            <a:r>
              <a:rPr lang="en-US" dirty="0"/>
              <a:t>On the other hand, space engineering has a hyper focus on resilience and redundancy from a non cybersecurity perspective so it could also be considered suited to the infinite</a:t>
            </a:r>
          </a:p>
        </p:txBody>
      </p:sp>
      <p:pic>
        <p:nvPicPr>
          <p:cNvPr id="1026" name="Picture 2" descr="disappointed alien hacker satellite antenna">
            <a:extLst>
              <a:ext uri="{FF2B5EF4-FFF2-40B4-BE49-F238E27FC236}">
                <a16:creationId xmlns:a16="http://schemas.microsoft.com/office/drawing/2014/main" id="{86A4D435-7B79-3F49-ED8D-84776FC95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900" y="2898600"/>
            <a:ext cx="3736200" cy="37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31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Impact of Automation / AI / ML and SV’s</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Operations and Flight Optimization</a:t>
            </a:r>
          </a:p>
          <a:p>
            <a:r>
              <a:rPr lang="en-US" dirty="0"/>
              <a:t>Mission Optimization</a:t>
            </a:r>
          </a:p>
          <a:p>
            <a:r>
              <a:rPr lang="en-US" dirty="0"/>
              <a:t>Risk of Rushing Adoption</a:t>
            </a:r>
          </a:p>
          <a:p>
            <a:r>
              <a:rPr lang="en-US" dirty="0"/>
              <a:t>Traditional AI attacks &amp; Space</a:t>
            </a:r>
          </a:p>
          <a:p>
            <a:endParaRPr lang="en-US" dirty="0"/>
          </a:p>
          <a:p>
            <a:endParaRPr lang="en-US" dirty="0"/>
          </a:p>
        </p:txBody>
      </p:sp>
      <p:pic>
        <p:nvPicPr>
          <p:cNvPr id="3074" name="Picture 2" descr="artificial intelligence on a satellite">
            <a:extLst>
              <a:ext uri="{FF2B5EF4-FFF2-40B4-BE49-F238E27FC236}">
                <a16:creationId xmlns:a16="http://schemas.microsoft.com/office/drawing/2014/main" id="{006E7D88-E265-7363-82D9-F39A63E74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600" y="1339450"/>
            <a:ext cx="4352400" cy="4352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r Trek -- Kirk Takes Down the M5 Computer - YouTube">
            <a:extLst>
              <a:ext uri="{FF2B5EF4-FFF2-40B4-BE49-F238E27FC236}">
                <a16:creationId xmlns:a16="http://schemas.microsoft.com/office/drawing/2014/main" id="{6703BA51-2B17-C8D2-FB0F-7AB2B2C6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010" y="3208646"/>
            <a:ext cx="5525252" cy="310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40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4A54B-194E-617D-374E-7378DE16A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51C0B-216A-7339-A693-91D776F5A945}"/>
              </a:ext>
            </a:extLst>
          </p:cNvPr>
          <p:cNvSpPr>
            <a:spLocks noGrp="1"/>
          </p:cNvSpPr>
          <p:nvPr>
            <p:ph type="title"/>
          </p:nvPr>
        </p:nvSpPr>
        <p:spPr/>
        <p:txBody>
          <a:bodyPr/>
          <a:lstStyle/>
          <a:p>
            <a:r>
              <a:rPr lang="en-US" b="1" dirty="0">
                <a:solidFill>
                  <a:srgbClr val="00B0F0"/>
                </a:solidFill>
              </a:rPr>
              <a:t>Traditional AI Attacks &amp; Problems in Space</a:t>
            </a:r>
          </a:p>
        </p:txBody>
      </p:sp>
      <p:sp>
        <p:nvSpPr>
          <p:cNvPr id="3" name="Content Placeholder 2">
            <a:extLst>
              <a:ext uri="{FF2B5EF4-FFF2-40B4-BE49-F238E27FC236}">
                <a16:creationId xmlns:a16="http://schemas.microsoft.com/office/drawing/2014/main" id="{638EDC06-6F05-3245-44EE-6204479A95A9}"/>
              </a:ext>
            </a:extLst>
          </p:cNvPr>
          <p:cNvSpPr>
            <a:spLocks noGrp="1"/>
          </p:cNvSpPr>
          <p:nvPr>
            <p:ph idx="1"/>
          </p:nvPr>
        </p:nvSpPr>
        <p:spPr>
          <a:xfrm>
            <a:off x="919119" y="1339450"/>
            <a:ext cx="10353762" cy="4476750"/>
          </a:xfrm>
        </p:spPr>
        <p:txBody>
          <a:bodyPr wrap="square">
            <a:normAutofit fontScale="92500" lnSpcReduction="10000"/>
          </a:bodyPr>
          <a:lstStyle/>
          <a:p>
            <a:r>
              <a:rPr lang="en-US" sz="2200" b="1" dirty="0"/>
              <a:t>Federated architecture means traditional attacks are less of an issue</a:t>
            </a:r>
          </a:p>
          <a:p>
            <a:pPr lvl="2"/>
            <a:r>
              <a:rPr lang="en-US" sz="1800" i="1" dirty="0"/>
              <a:t>Data Poisoning: Maliciously injecting bad data into the training dataset of an AI system, causing it to learn incorrect patterns and produce inaccurate results. </a:t>
            </a:r>
          </a:p>
          <a:p>
            <a:pPr lvl="2"/>
            <a:r>
              <a:rPr lang="en-US" sz="1800" i="1" dirty="0"/>
              <a:t>Adversarial attacks: Deliberately crafting input data that appears normal to humans but is designed to mislead the AI model into making a wrong prediction. (Sticker example)</a:t>
            </a:r>
          </a:p>
          <a:p>
            <a:pPr lvl="2"/>
            <a:r>
              <a:rPr lang="en-US" sz="1800" i="1" dirty="0"/>
              <a:t>Model theft: Stealing the internal parameters of an AI model to replicate its functionality for malicious purposes. (this one seems less likely in federated architectures for space systems but not out of the realm of possibility; imaging client request software for instance) </a:t>
            </a:r>
          </a:p>
          <a:p>
            <a:pPr lvl="2"/>
            <a:r>
              <a:rPr lang="en-US" sz="1800" b="1" i="1" u="sng" dirty="0"/>
              <a:t>Exploiting application architecture: Attacking the code surrounding the AI model, such as input validation or decision-making logic, to manipulate its output (think tasking and flight software).</a:t>
            </a:r>
          </a:p>
          <a:p>
            <a:r>
              <a:rPr lang="en-US" b="1" dirty="0"/>
              <a:t>If the SV or Space System starts autonomously misbehaving, would we even be able to notice? Fix it?</a:t>
            </a:r>
          </a:p>
          <a:p>
            <a:r>
              <a:rPr lang="en-US" b="1" dirty="0"/>
              <a:t>Lack of disclosure impacts our ability to leverage AI for cybersecurity </a:t>
            </a:r>
          </a:p>
        </p:txBody>
      </p:sp>
    </p:spTree>
    <p:extLst>
      <p:ext uri="{BB962C8B-B14F-4D97-AF65-F5344CB8AC3E}">
        <p14:creationId xmlns:p14="http://schemas.microsoft.com/office/powerpoint/2010/main" val="753688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99D5-61B4-BE50-3725-4C67B5977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D3FF2-8A4A-D772-0BF2-99CC38F35DC5}"/>
              </a:ext>
            </a:extLst>
          </p:cNvPr>
          <p:cNvSpPr>
            <a:spLocks noGrp="1"/>
          </p:cNvSpPr>
          <p:nvPr>
            <p:ph type="title"/>
          </p:nvPr>
        </p:nvSpPr>
        <p:spPr/>
        <p:txBody>
          <a:bodyPr/>
          <a:lstStyle/>
          <a:p>
            <a:r>
              <a:rPr lang="en-US" b="1" u="sng" dirty="0">
                <a:solidFill>
                  <a:srgbClr val="00B050"/>
                </a:solidFill>
              </a:rPr>
              <a:t>Impact of Zero Trust on Space</a:t>
            </a:r>
          </a:p>
        </p:txBody>
      </p:sp>
      <p:sp>
        <p:nvSpPr>
          <p:cNvPr id="3" name="Content Placeholder 2">
            <a:extLst>
              <a:ext uri="{FF2B5EF4-FFF2-40B4-BE49-F238E27FC236}">
                <a16:creationId xmlns:a16="http://schemas.microsoft.com/office/drawing/2014/main" id="{37B5DA9E-8371-AFE7-ADFE-82BE87C4234A}"/>
              </a:ext>
            </a:extLst>
          </p:cNvPr>
          <p:cNvSpPr>
            <a:spLocks noGrp="1"/>
          </p:cNvSpPr>
          <p:nvPr>
            <p:ph idx="1"/>
          </p:nvPr>
        </p:nvSpPr>
        <p:spPr>
          <a:xfrm>
            <a:off x="913795" y="2076450"/>
            <a:ext cx="5090765" cy="4476750"/>
          </a:xfrm>
        </p:spPr>
        <p:txBody>
          <a:bodyPr wrap="square">
            <a:normAutofit/>
          </a:bodyPr>
          <a:lstStyle/>
          <a:p>
            <a:r>
              <a:rPr lang="en-US" sz="3200" dirty="0"/>
              <a:t>Least privilege was and has been a thing</a:t>
            </a:r>
          </a:p>
          <a:p>
            <a:r>
              <a:rPr lang="en-US" sz="3200" dirty="0"/>
              <a:t>Doesn’t overlay well with fail open</a:t>
            </a:r>
          </a:p>
          <a:p>
            <a:r>
              <a:rPr lang="en-US" sz="3200" dirty="0"/>
              <a:t>Lack of clear definition and requirements </a:t>
            </a:r>
          </a:p>
          <a:p>
            <a:pPr lvl="1"/>
            <a:endParaRPr lang="en-US" dirty="0"/>
          </a:p>
        </p:txBody>
      </p:sp>
      <p:pic>
        <p:nvPicPr>
          <p:cNvPr id="2050" name="Picture 2" descr="Generated image">
            <a:extLst>
              <a:ext uri="{FF2B5EF4-FFF2-40B4-BE49-F238E27FC236}">
                <a16:creationId xmlns:a16="http://schemas.microsoft.com/office/drawing/2014/main" id="{6742B909-17E2-833A-C219-B1A78C743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896" y="1771650"/>
            <a:ext cx="478155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07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53520-A61D-40A6-DC12-FA4AB1821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BF251-D896-E770-FE9C-ACD425094ABC}"/>
              </a:ext>
            </a:extLst>
          </p:cNvPr>
          <p:cNvSpPr>
            <a:spLocks noGrp="1"/>
          </p:cNvSpPr>
          <p:nvPr>
            <p:ph type="title"/>
          </p:nvPr>
        </p:nvSpPr>
        <p:spPr/>
        <p:txBody>
          <a:bodyPr/>
          <a:lstStyle/>
          <a:p>
            <a:r>
              <a:rPr lang="en-US" b="1" dirty="0">
                <a:solidFill>
                  <a:srgbClr val="00B0F0"/>
                </a:solidFill>
              </a:rPr>
              <a:t>Contrasting Space &amp; SCADA / IoT</a:t>
            </a:r>
          </a:p>
        </p:txBody>
      </p:sp>
      <p:sp>
        <p:nvSpPr>
          <p:cNvPr id="3" name="Content Placeholder 2">
            <a:extLst>
              <a:ext uri="{FF2B5EF4-FFF2-40B4-BE49-F238E27FC236}">
                <a16:creationId xmlns:a16="http://schemas.microsoft.com/office/drawing/2014/main" id="{919FFBE6-2258-C2B8-6755-8BAD91F60659}"/>
              </a:ext>
            </a:extLst>
          </p:cNvPr>
          <p:cNvSpPr>
            <a:spLocks noGrp="1"/>
          </p:cNvSpPr>
          <p:nvPr>
            <p:ph idx="1"/>
          </p:nvPr>
        </p:nvSpPr>
        <p:spPr/>
        <p:txBody>
          <a:bodyPr>
            <a:normAutofit/>
          </a:bodyPr>
          <a:lstStyle/>
          <a:p>
            <a:r>
              <a:rPr lang="en-US" dirty="0"/>
              <a:t>We get to pace the space industry vs coming in decades later</a:t>
            </a:r>
          </a:p>
          <a:p>
            <a:r>
              <a:rPr lang="en-US" dirty="0"/>
              <a:t>Many technologies resemble SCADA related tech, IoT, OT, but are more constrained</a:t>
            </a:r>
          </a:p>
          <a:p>
            <a:r>
              <a:rPr lang="en-US" dirty="0"/>
              <a:t>Investing in SCADA/IoT talent has high ROI due to customer base</a:t>
            </a:r>
          </a:p>
          <a:p>
            <a:r>
              <a:rPr lang="en-US" dirty="0"/>
              <a:t>Investing in aerospace expertise most be much more ROI conscious</a:t>
            </a:r>
          </a:p>
          <a:p>
            <a:endParaRPr lang="en-US" dirty="0"/>
          </a:p>
        </p:txBody>
      </p:sp>
      <p:pic>
        <p:nvPicPr>
          <p:cNvPr id="2050" name="Picture 2" descr="power systems, dams, satellites, trains, highways, critical infrastructure">
            <a:extLst>
              <a:ext uri="{FF2B5EF4-FFF2-40B4-BE49-F238E27FC236}">
                <a16:creationId xmlns:a16="http://schemas.microsoft.com/office/drawing/2014/main" id="{84148FB1-2C0B-AAC7-0732-763B4DBC4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5814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a:xfrm>
            <a:off x="168812" y="609600"/>
            <a:ext cx="11098745" cy="1257300"/>
          </a:xfrm>
        </p:spPr>
        <p:txBody>
          <a:bodyPr>
            <a:normAutofit/>
          </a:bodyPr>
          <a:lstStyle/>
          <a:p>
            <a:r>
              <a:rPr lang="en-US" b="1" dirty="0">
                <a:solidFill>
                  <a:srgbClr val="FF0000"/>
                </a:solidFill>
              </a:rPr>
              <a:t>Space Cyber &amp; ZT</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510425" y="1608667"/>
            <a:ext cx="5585576" cy="4613339"/>
          </a:xfrm>
        </p:spPr>
        <p:txBody>
          <a:bodyPr wrap="square">
            <a:normAutofit/>
          </a:bodyPr>
          <a:lstStyle/>
          <a:p>
            <a:endParaRPr lang="en-US" dirty="0"/>
          </a:p>
          <a:p>
            <a:pPr marL="36900" indent="0">
              <a:buNone/>
            </a:pPr>
            <a:r>
              <a:rPr lang="en-US" sz="3900" b="1" dirty="0"/>
              <a:t>Not Zero Trust…</a:t>
            </a:r>
          </a:p>
          <a:p>
            <a:pPr marL="36900" indent="0">
              <a:buNone/>
            </a:pPr>
            <a:r>
              <a:rPr lang="en-US" sz="3900" b="1" dirty="0"/>
              <a:t>…but maybe Less Trust</a:t>
            </a:r>
          </a:p>
        </p:txBody>
      </p:sp>
      <p:pic>
        <p:nvPicPr>
          <p:cNvPr id="4098" name="Picture 2" descr="defense in depth for antenna satellites and space">
            <a:extLst>
              <a:ext uri="{FF2B5EF4-FFF2-40B4-BE49-F238E27FC236}">
                <a16:creationId xmlns:a16="http://schemas.microsoft.com/office/drawing/2014/main" id="{A0DA6069-F1F3-81DE-7035-E4F673AD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886" y="1688123"/>
            <a:ext cx="4259786" cy="425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41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AD72A-FEE0-CC20-A597-4F8787CE2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49B53-FA10-1438-D7B8-09198D6516DF}"/>
              </a:ext>
            </a:extLst>
          </p:cNvPr>
          <p:cNvSpPr>
            <a:spLocks noGrp="1"/>
          </p:cNvSpPr>
          <p:nvPr>
            <p:ph type="title"/>
          </p:nvPr>
        </p:nvSpPr>
        <p:spPr/>
        <p:txBody>
          <a:bodyPr/>
          <a:lstStyle/>
          <a:p>
            <a:r>
              <a:rPr lang="en-US" b="1" u="sng" dirty="0">
                <a:solidFill>
                  <a:srgbClr val="00B050"/>
                </a:solidFill>
              </a:rPr>
              <a:t>Impact of Quantum on Space</a:t>
            </a:r>
          </a:p>
        </p:txBody>
      </p:sp>
      <p:sp>
        <p:nvSpPr>
          <p:cNvPr id="3" name="Content Placeholder 2">
            <a:extLst>
              <a:ext uri="{FF2B5EF4-FFF2-40B4-BE49-F238E27FC236}">
                <a16:creationId xmlns:a16="http://schemas.microsoft.com/office/drawing/2014/main" id="{A83529A4-CB07-A1DA-58B1-6C26EBF2283A}"/>
              </a:ext>
            </a:extLst>
          </p:cNvPr>
          <p:cNvSpPr>
            <a:spLocks noGrp="1"/>
          </p:cNvSpPr>
          <p:nvPr>
            <p:ph idx="1"/>
          </p:nvPr>
        </p:nvSpPr>
        <p:spPr>
          <a:xfrm>
            <a:off x="913795" y="2076450"/>
            <a:ext cx="5090765" cy="4476750"/>
          </a:xfrm>
        </p:spPr>
        <p:txBody>
          <a:bodyPr>
            <a:normAutofit/>
          </a:bodyPr>
          <a:lstStyle/>
          <a:p>
            <a:r>
              <a:rPr lang="en-US" dirty="0"/>
              <a:t>Breaking open of traditional encryption</a:t>
            </a:r>
          </a:p>
          <a:p>
            <a:r>
              <a:rPr lang="en-US" dirty="0"/>
              <a:t>Improved security through physics</a:t>
            </a:r>
          </a:p>
          <a:p>
            <a:r>
              <a:rPr lang="en-US" dirty="0"/>
              <a:t>Improved sensors and phenomenology </a:t>
            </a:r>
          </a:p>
          <a:p>
            <a:r>
              <a:rPr lang="en-US" dirty="0"/>
              <a:t>General benefits of faster computing</a:t>
            </a:r>
          </a:p>
          <a:p>
            <a:pPr lvl="1"/>
            <a:endParaRPr lang="en-US" dirty="0"/>
          </a:p>
          <a:p>
            <a:pPr lvl="1"/>
            <a:endParaRPr lang="en-US" dirty="0"/>
          </a:p>
        </p:txBody>
      </p:sp>
      <p:pic>
        <p:nvPicPr>
          <p:cNvPr id="4" name="Picture 3">
            <a:extLst>
              <a:ext uri="{FF2B5EF4-FFF2-40B4-BE49-F238E27FC236}">
                <a16:creationId xmlns:a16="http://schemas.microsoft.com/office/drawing/2014/main" id="{061BCD42-AE1E-8926-9586-05D73CC00348}"/>
              </a:ext>
            </a:extLst>
          </p:cNvPr>
          <p:cNvPicPr>
            <a:picLocks noChangeAspect="1"/>
          </p:cNvPicPr>
          <p:nvPr/>
        </p:nvPicPr>
        <p:blipFill>
          <a:blip r:embed="rId3"/>
          <a:stretch>
            <a:fillRect/>
          </a:stretch>
        </p:blipFill>
        <p:spPr>
          <a:xfrm>
            <a:off x="6187442" y="2076450"/>
            <a:ext cx="4611187" cy="4611187"/>
          </a:xfrm>
          <a:prstGeom prst="rect">
            <a:avLst/>
          </a:prstGeom>
        </p:spPr>
      </p:pic>
    </p:spTree>
    <p:extLst>
      <p:ext uri="{BB962C8B-B14F-4D97-AF65-F5344CB8AC3E}">
        <p14:creationId xmlns:p14="http://schemas.microsoft.com/office/powerpoint/2010/main" val="551170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9B22-6CD9-34D9-B9C4-C3BE4B775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D73B3-1153-7CB3-EDA2-DDB28F1625EF}"/>
              </a:ext>
            </a:extLst>
          </p:cNvPr>
          <p:cNvSpPr>
            <a:spLocks noGrp="1"/>
          </p:cNvSpPr>
          <p:nvPr>
            <p:ph type="title"/>
          </p:nvPr>
        </p:nvSpPr>
        <p:spPr/>
        <p:txBody>
          <a:bodyPr/>
          <a:lstStyle/>
          <a:p>
            <a:r>
              <a:rPr lang="en-US" b="1" dirty="0">
                <a:solidFill>
                  <a:srgbClr val="00B0F0"/>
                </a:solidFill>
              </a:rPr>
              <a:t>Impact of Quantum on Space Cont. </a:t>
            </a:r>
          </a:p>
        </p:txBody>
      </p:sp>
      <p:sp>
        <p:nvSpPr>
          <p:cNvPr id="3" name="Content Placeholder 2">
            <a:extLst>
              <a:ext uri="{FF2B5EF4-FFF2-40B4-BE49-F238E27FC236}">
                <a16:creationId xmlns:a16="http://schemas.microsoft.com/office/drawing/2014/main" id="{929F94E1-B613-E9E7-7059-524FE9F59A2F}"/>
              </a:ext>
            </a:extLst>
          </p:cNvPr>
          <p:cNvSpPr>
            <a:spLocks noGrp="1"/>
          </p:cNvSpPr>
          <p:nvPr>
            <p:ph idx="1"/>
          </p:nvPr>
        </p:nvSpPr>
        <p:spPr>
          <a:xfrm>
            <a:off x="913795" y="2076450"/>
            <a:ext cx="10353762" cy="4476750"/>
          </a:xfrm>
        </p:spPr>
        <p:txBody>
          <a:bodyPr>
            <a:normAutofit/>
          </a:bodyPr>
          <a:lstStyle/>
          <a:p>
            <a:r>
              <a:rPr lang="en-US" dirty="0"/>
              <a:t>Between security applications and encryption breaking, which will actually have more impact?</a:t>
            </a:r>
          </a:p>
          <a:p>
            <a:pPr lvl="1"/>
            <a:r>
              <a:rPr lang="en-US" dirty="0"/>
              <a:t>Immutable aspects of QDK may just move the targets</a:t>
            </a:r>
          </a:p>
          <a:p>
            <a:pPr lvl="1"/>
            <a:r>
              <a:rPr lang="en-US" dirty="0"/>
              <a:t>Trivial breakability of all existing encryption is immediate and in many places (especially in space) will be un-mitigatable. </a:t>
            </a:r>
          </a:p>
          <a:p>
            <a:r>
              <a:rPr lang="en-US" dirty="0"/>
              <a:t>Compute may get faster, but it will also be new and unfamiliar</a:t>
            </a:r>
          </a:p>
          <a:p>
            <a:pPr lvl="1"/>
            <a:r>
              <a:rPr lang="en-US" dirty="0"/>
              <a:t>New processing architecture can lead to new flaws</a:t>
            </a:r>
          </a:p>
          <a:p>
            <a:pPr lvl="1"/>
            <a:r>
              <a:rPr lang="en-US" dirty="0"/>
              <a:t>New and unfamiliar programming requirements can new vulnerabilities (I wonder what the unchecked string copy of quantum programming will be)</a:t>
            </a:r>
          </a:p>
          <a:p>
            <a:pPr lvl="1"/>
            <a:r>
              <a:rPr lang="en-US" dirty="0"/>
              <a:t>New functionality means new cybersecurity applications</a:t>
            </a:r>
          </a:p>
          <a:p>
            <a:pPr lvl="1"/>
            <a:endParaRPr lang="en-US" dirty="0"/>
          </a:p>
        </p:txBody>
      </p:sp>
    </p:spTree>
    <p:extLst>
      <p:ext uri="{BB962C8B-B14F-4D97-AF65-F5344CB8AC3E}">
        <p14:creationId xmlns:p14="http://schemas.microsoft.com/office/powerpoint/2010/main" val="3658868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normAutofit/>
          </a:bodyPr>
          <a:lstStyle/>
          <a:p>
            <a:r>
              <a:rPr lang="en-US" b="1" dirty="0">
                <a:solidFill>
                  <a:srgbClr val="FF0000"/>
                </a:solidFill>
              </a:rPr>
              <a:t>Space Cyber &amp; Quantum: The Modernization Problem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Transition to more common OS for portability and resources must be done correctly</a:t>
            </a:r>
          </a:p>
          <a:p>
            <a:endParaRPr lang="en-US" dirty="0"/>
          </a:p>
          <a:p>
            <a:r>
              <a:rPr lang="en-US" dirty="0"/>
              <a:t>Not just for developmental and integration ease but also leverage that technology’s security features</a:t>
            </a:r>
          </a:p>
          <a:p>
            <a:endParaRPr lang="en-US" dirty="0"/>
          </a:p>
          <a:p>
            <a:r>
              <a:rPr lang="en-US" dirty="0"/>
              <a:t>Other wise attack surface is worse off going from a one off unknown old piece of software to a well understood and unsecure modern one </a:t>
            </a:r>
          </a:p>
        </p:txBody>
      </p:sp>
    </p:spTree>
    <p:extLst>
      <p:ext uri="{BB962C8B-B14F-4D97-AF65-F5344CB8AC3E}">
        <p14:creationId xmlns:p14="http://schemas.microsoft.com/office/powerpoint/2010/main" val="1919721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Maximizing Cost Benefit</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Fixing the warm squishy center</a:t>
            </a:r>
          </a:p>
          <a:p>
            <a:endParaRPr lang="en-US" dirty="0"/>
          </a:p>
        </p:txBody>
      </p:sp>
      <p:pic>
        <p:nvPicPr>
          <p:cNvPr id="2050" name="Picture 2" descr="maximum value in space gold money">
            <a:extLst>
              <a:ext uri="{FF2B5EF4-FFF2-40B4-BE49-F238E27FC236}">
                <a16:creationId xmlns:a16="http://schemas.microsoft.com/office/drawing/2014/main" id="{DBB6EF97-E0F5-772D-4FB3-8B73F9CD2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460" y="1339450"/>
            <a:ext cx="4613340" cy="461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61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A path forward for </a:t>
            </a:r>
            <a:r>
              <a:rPr lang="en-US" dirty="0">
                <a:solidFill>
                  <a:srgbClr val="00B0F0"/>
                </a:solidFill>
              </a:rPr>
              <a:t>c</a:t>
            </a:r>
            <a:r>
              <a:rPr lang="en-US" b="1" dirty="0">
                <a:solidFill>
                  <a:srgbClr val="00B0F0"/>
                </a:solidFill>
              </a:rPr>
              <a:t>ybersecurity in space</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a:bodyPr>
          <a:lstStyle/>
          <a:p>
            <a:r>
              <a:rPr lang="en-US" dirty="0"/>
              <a:t>Need to get past cybersecurity requirements and standards that can / are serviced by Engineers</a:t>
            </a:r>
          </a:p>
          <a:p>
            <a:r>
              <a:rPr lang="en-US" dirty="0"/>
              <a:t>Cybersecurity as part of the engineering process</a:t>
            </a:r>
          </a:p>
          <a:p>
            <a:r>
              <a:rPr lang="en-US" dirty="0"/>
              <a:t>The issue of demand signal may never be enough to service the niche</a:t>
            </a:r>
          </a:p>
          <a:p>
            <a:r>
              <a:rPr lang="en-US" dirty="0"/>
              <a:t>Personal motivation, organizational culture that will drive excellence vs industry demand</a:t>
            </a:r>
          </a:p>
          <a:p>
            <a:r>
              <a:rPr lang="en-US" dirty="0"/>
              <a:t>Cybersecurity for space will probably only be normalized once space is just like the internet, or cell phones, a taken for granted facet of everyday life</a:t>
            </a:r>
          </a:p>
          <a:p>
            <a:endParaRPr lang="en-US" dirty="0"/>
          </a:p>
        </p:txBody>
      </p:sp>
    </p:spTree>
    <p:extLst>
      <p:ext uri="{BB962C8B-B14F-4D97-AF65-F5344CB8AC3E}">
        <p14:creationId xmlns:p14="http://schemas.microsoft.com/office/powerpoint/2010/main" val="122684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D38C7-CAD6-30B8-503F-88FA34B32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17602-908B-8310-BA1A-C091EFC28531}"/>
              </a:ext>
            </a:extLst>
          </p:cNvPr>
          <p:cNvSpPr>
            <a:spLocks noGrp="1"/>
          </p:cNvSpPr>
          <p:nvPr>
            <p:ph type="title"/>
          </p:nvPr>
        </p:nvSpPr>
        <p:spPr/>
        <p:txBody>
          <a:bodyPr/>
          <a:lstStyle/>
          <a:p>
            <a:r>
              <a:rPr lang="en-US" b="1" dirty="0">
                <a:solidFill>
                  <a:srgbClr val="00B0F0"/>
                </a:solidFill>
              </a:rPr>
              <a:t>Space Rated/Hardened/Resilient Parts</a:t>
            </a:r>
          </a:p>
        </p:txBody>
      </p:sp>
      <p:sp>
        <p:nvSpPr>
          <p:cNvPr id="3" name="Content Placeholder 2">
            <a:extLst>
              <a:ext uri="{FF2B5EF4-FFF2-40B4-BE49-F238E27FC236}">
                <a16:creationId xmlns:a16="http://schemas.microsoft.com/office/drawing/2014/main" id="{FADC5A31-E9BE-EDC4-15F7-8A891760E166}"/>
              </a:ext>
            </a:extLst>
          </p:cNvPr>
          <p:cNvSpPr>
            <a:spLocks noGrp="1"/>
          </p:cNvSpPr>
          <p:nvPr>
            <p:ph idx="1"/>
          </p:nvPr>
        </p:nvSpPr>
        <p:spPr/>
        <p:txBody>
          <a:bodyPr>
            <a:normAutofit/>
          </a:bodyPr>
          <a:lstStyle/>
          <a:p>
            <a:r>
              <a:rPr lang="en-US" dirty="0"/>
              <a:t>That’s right, sometimes normal off the shelf stuff passes enough testing to get launched into space</a:t>
            </a:r>
          </a:p>
          <a:p>
            <a:r>
              <a:rPr lang="en-US" dirty="0"/>
              <a:t>So, do I need to test my cybersecurity solution on expensive long lead space parts or no?</a:t>
            </a:r>
          </a:p>
          <a:p>
            <a:r>
              <a:rPr lang="en-US" dirty="0"/>
              <a:t>The answer is maybe, it depends</a:t>
            </a:r>
          </a:p>
          <a:p>
            <a:r>
              <a:rPr lang="en-US" dirty="0"/>
              <a:t>Radiation, latch ups &amp; physical vs logical mitigations and impacts on cybersecurity implementation</a:t>
            </a:r>
          </a:p>
          <a:p>
            <a:pPr lvl="1"/>
            <a:r>
              <a:rPr lang="en-US" dirty="0"/>
              <a:t>Backups / Gold Images</a:t>
            </a:r>
          </a:p>
        </p:txBody>
      </p:sp>
    </p:spTree>
    <p:extLst>
      <p:ext uri="{BB962C8B-B14F-4D97-AF65-F5344CB8AC3E}">
        <p14:creationId xmlns:p14="http://schemas.microsoft.com/office/powerpoint/2010/main" val="399850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4408-4C01-F510-73DC-3F24EEEB6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68ECD-7FEA-E27D-B40F-C877A36AEEFB}"/>
              </a:ext>
            </a:extLst>
          </p:cNvPr>
          <p:cNvSpPr>
            <a:spLocks noGrp="1"/>
          </p:cNvSpPr>
          <p:nvPr>
            <p:ph type="title"/>
          </p:nvPr>
        </p:nvSpPr>
        <p:spPr/>
        <p:txBody>
          <a:bodyPr/>
          <a:lstStyle/>
          <a:p>
            <a:r>
              <a:rPr lang="en-US" b="1" dirty="0">
                <a:solidFill>
                  <a:srgbClr val="00B0F0"/>
                </a:solidFill>
              </a:rPr>
              <a:t>Big (old) vs Small (new)</a:t>
            </a:r>
          </a:p>
        </p:txBody>
      </p:sp>
      <p:sp>
        <p:nvSpPr>
          <p:cNvPr id="3" name="Content Placeholder 2">
            <a:extLst>
              <a:ext uri="{FF2B5EF4-FFF2-40B4-BE49-F238E27FC236}">
                <a16:creationId xmlns:a16="http://schemas.microsoft.com/office/drawing/2014/main" id="{01C062D8-E1A0-6E56-95EA-DA4B772DB700}"/>
              </a:ext>
            </a:extLst>
          </p:cNvPr>
          <p:cNvSpPr>
            <a:spLocks noGrp="1"/>
          </p:cNvSpPr>
          <p:nvPr>
            <p:ph idx="1"/>
          </p:nvPr>
        </p:nvSpPr>
        <p:spPr/>
        <p:txBody>
          <a:bodyPr>
            <a:normAutofit/>
          </a:bodyPr>
          <a:lstStyle/>
          <a:p>
            <a:r>
              <a:rPr lang="en-US" dirty="0"/>
              <a:t>Big:</a:t>
            </a:r>
          </a:p>
          <a:p>
            <a:pPr lvl="1"/>
            <a:r>
              <a:rPr lang="en-US" dirty="0"/>
              <a:t>Vertically integrated</a:t>
            </a:r>
          </a:p>
          <a:p>
            <a:pPr lvl="1"/>
            <a:r>
              <a:rPr lang="en-US" dirty="0"/>
              <a:t>Provide their own solutions</a:t>
            </a:r>
          </a:p>
          <a:p>
            <a:r>
              <a:rPr lang="en-US" dirty="0"/>
              <a:t>Small</a:t>
            </a:r>
          </a:p>
          <a:p>
            <a:pPr lvl="1"/>
            <a:r>
              <a:rPr lang="en-US" dirty="0"/>
              <a:t>Outsourcing of test, evaluation, </a:t>
            </a:r>
            <a:r>
              <a:rPr lang="en-US" dirty="0" err="1"/>
              <a:t>etc</a:t>
            </a:r>
            <a:endParaRPr lang="en-US" dirty="0"/>
          </a:p>
          <a:p>
            <a:endParaRPr lang="en-US" dirty="0"/>
          </a:p>
        </p:txBody>
      </p:sp>
      <p:pic>
        <p:nvPicPr>
          <p:cNvPr id="3074" name="Picture 2" descr="old space vs new space">
            <a:extLst>
              <a:ext uri="{FF2B5EF4-FFF2-40B4-BE49-F238E27FC236}">
                <a16:creationId xmlns:a16="http://schemas.microsoft.com/office/drawing/2014/main" id="{3310E161-9593-3DF5-FFE2-DD7921F6E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521" y="1104680"/>
            <a:ext cx="5621311" cy="562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6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DCEF-985D-97CF-AE37-9F77891E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DC31-0718-7650-4508-5E1464A5142B}"/>
              </a:ext>
            </a:extLst>
          </p:cNvPr>
          <p:cNvSpPr>
            <a:spLocks noGrp="1"/>
          </p:cNvSpPr>
          <p:nvPr>
            <p:ph type="title"/>
          </p:nvPr>
        </p:nvSpPr>
        <p:spPr/>
        <p:txBody>
          <a:bodyPr/>
          <a:lstStyle/>
          <a:p>
            <a:r>
              <a:rPr lang="en-US" b="1" dirty="0">
                <a:solidFill>
                  <a:srgbClr val="00B0F0"/>
                </a:solidFill>
              </a:rPr>
              <a:t>Heritage is King, Heritage is Hard</a:t>
            </a:r>
          </a:p>
        </p:txBody>
      </p:sp>
      <p:sp>
        <p:nvSpPr>
          <p:cNvPr id="3" name="Content Placeholder 2">
            <a:extLst>
              <a:ext uri="{FF2B5EF4-FFF2-40B4-BE49-F238E27FC236}">
                <a16:creationId xmlns:a16="http://schemas.microsoft.com/office/drawing/2014/main" id="{77C5E6C2-E158-9F98-D3C7-0346BA478B43}"/>
              </a:ext>
            </a:extLst>
          </p:cNvPr>
          <p:cNvSpPr>
            <a:spLocks noGrp="1"/>
          </p:cNvSpPr>
          <p:nvPr>
            <p:ph idx="1"/>
          </p:nvPr>
        </p:nvSpPr>
        <p:spPr/>
        <p:txBody>
          <a:bodyPr>
            <a:normAutofit/>
          </a:bodyPr>
          <a:lstStyle/>
          <a:p>
            <a:r>
              <a:rPr lang="en-US" dirty="0"/>
              <a:t>Space customers and the industry as a whole are obsessed with heritage</a:t>
            </a:r>
          </a:p>
          <a:p>
            <a:r>
              <a:rPr lang="en-US" dirty="0"/>
              <a:t>It is expensive to put stuff into space</a:t>
            </a:r>
          </a:p>
          <a:p>
            <a:r>
              <a:rPr lang="en-US" dirty="0"/>
              <a:t>It s hard to put stuff into space</a:t>
            </a:r>
          </a:p>
          <a:p>
            <a:r>
              <a:rPr lang="en-US" dirty="0"/>
              <a:t>For SW there are more options for establishing heritage</a:t>
            </a:r>
          </a:p>
          <a:p>
            <a:pPr lvl="1"/>
            <a:r>
              <a:rPr lang="en-US" dirty="0"/>
              <a:t>ISS, rideshare, old / unused birds, colleges </a:t>
            </a:r>
            <a:r>
              <a:rPr lang="en-US" dirty="0" err="1"/>
              <a:t>etc</a:t>
            </a:r>
            <a:endParaRPr lang="en-US" dirty="0"/>
          </a:p>
          <a:p>
            <a:r>
              <a:rPr lang="en-US" dirty="0"/>
              <a:t>For HW, this is a much harder problem, but establishing heritage here could be golden</a:t>
            </a:r>
          </a:p>
        </p:txBody>
      </p:sp>
    </p:spTree>
    <p:extLst>
      <p:ext uri="{BB962C8B-B14F-4D97-AF65-F5344CB8AC3E}">
        <p14:creationId xmlns:p14="http://schemas.microsoft.com/office/powerpoint/2010/main" val="3781481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8613-6DDD-E828-C489-8DD08F4C9F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A1F88F1-7F91-E794-3A36-0DFCF53F7E70}"/>
              </a:ext>
            </a:extLst>
          </p:cNvPr>
          <p:cNvSpPr>
            <a:spLocks noGrp="1"/>
          </p:cNvSpPr>
          <p:nvPr>
            <p:ph idx="1"/>
          </p:nvPr>
        </p:nvSpPr>
        <p:spPr/>
        <p:txBody>
          <a:bodyPr/>
          <a:lstStyle/>
          <a:p>
            <a:endParaRPr lang="en-US" dirty="0"/>
          </a:p>
        </p:txBody>
      </p:sp>
      <p:pic>
        <p:nvPicPr>
          <p:cNvPr id="1026" name="Picture 2" descr="What is my purpose Meme Generator - Imgflip">
            <a:extLst>
              <a:ext uri="{FF2B5EF4-FFF2-40B4-BE49-F238E27FC236}">
                <a16:creationId xmlns:a16="http://schemas.microsoft.com/office/drawing/2014/main" id="{7DCC20DE-76D9-CD40-E966-15247F53D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57175"/>
            <a:ext cx="4762500" cy="6343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E0486E-307D-01F0-FF8D-FFA6BCF7DDBC}"/>
              </a:ext>
            </a:extLst>
          </p:cNvPr>
          <p:cNvSpPr/>
          <p:nvPr/>
        </p:nvSpPr>
        <p:spPr>
          <a:xfrm>
            <a:off x="3666318" y="3870551"/>
            <a:ext cx="4810932"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ea typeface="ADLaM Display" panose="020F0502020204030204" pitchFamily="2" charset="0"/>
                <a:cs typeface="ADLaM Display" panose="020F0502020204030204" pitchFamily="2" charset="0"/>
              </a:rPr>
              <a:t>CYBERSECURITY…</a:t>
            </a:r>
          </a:p>
        </p:txBody>
      </p:sp>
    </p:spTree>
    <p:extLst>
      <p:ext uri="{BB962C8B-B14F-4D97-AF65-F5344CB8AC3E}">
        <p14:creationId xmlns:p14="http://schemas.microsoft.com/office/powerpoint/2010/main" val="2420617285"/>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2.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14161</TotalTime>
  <Words>2489</Words>
  <Application>Microsoft Macintosh PowerPoint</Application>
  <PresentationFormat>Widescreen</PresentationFormat>
  <Paragraphs>354</Paragraphs>
  <Slides>55</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Comic Sans MS</vt:lpstr>
      <vt:lpstr>Exo 2 SemiBold</vt:lpstr>
      <vt:lpstr>Lustria</vt:lpstr>
      <vt:lpstr>Montserrat</vt:lpstr>
      <vt:lpstr>Office Theme</vt:lpstr>
      <vt:lpstr>Lecture Three</vt:lpstr>
      <vt:lpstr>Opportunity and Challenges</vt:lpstr>
      <vt:lpstr>Opportunity and Difficulty</vt:lpstr>
      <vt:lpstr>Technical Difficulties</vt:lpstr>
      <vt:lpstr>Contrasting Space &amp; SCADA / IoT</vt:lpstr>
      <vt:lpstr>Space Rated/Hardened/Resilient Parts</vt:lpstr>
      <vt:lpstr>Big (old) vs Small (new)</vt:lpstr>
      <vt:lpstr>Heritage is King, Heritage is Hard</vt:lpstr>
      <vt:lpstr>PowerPoint Presentation</vt:lpstr>
      <vt:lpstr>The Challenge of Space System Cybersecurity: Architecture</vt:lpstr>
      <vt:lpstr>Space Rating Cybersecurity</vt:lpstr>
      <vt:lpstr>Space Rated Cybersecurity</vt:lpstr>
      <vt:lpstr>The Small Satellite Defender</vt:lpstr>
      <vt:lpstr>Space Rating The Small Satellite Defender</vt:lpstr>
      <vt:lpstr>STARGATE</vt:lpstr>
      <vt:lpstr>LANtenna</vt:lpstr>
      <vt:lpstr>Etherify</vt:lpstr>
      <vt:lpstr>PowerPoint Presentation</vt:lpstr>
      <vt:lpstr>Space Rating STARGATE</vt:lpstr>
      <vt:lpstr>What should you test or assess?</vt:lpstr>
      <vt:lpstr>Value proposition of Pen-Test / Red Team for space</vt:lpstr>
      <vt:lpstr>Cybersecurity Roles</vt:lpstr>
      <vt:lpstr>Data Roles &amp; Space: Detect</vt:lpstr>
      <vt:lpstr>Data Roles &amp; Space: Investigate</vt:lpstr>
      <vt:lpstr>System Roles &amp; Space</vt:lpstr>
      <vt:lpstr>Frameworks Roles &amp; Space</vt:lpstr>
      <vt:lpstr>Assessment Roles &amp; Space</vt:lpstr>
      <vt:lpstr>Hackers and Engineers Don’t Always Mix</vt:lpstr>
      <vt:lpstr>What is Engineering?</vt:lpstr>
      <vt:lpstr>What is An Engineer?</vt:lpstr>
      <vt:lpstr>What is Cybersecurity?</vt:lpstr>
      <vt:lpstr>What is a Cyber Human?</vt:lpstr>
      <vt:lpstr>Overview</vt:lpstr>
      <vt:lpstr>Overview</vt:lpstr>
      <vt:lpstr>Cybersecurity Domain Areas</vt:lpstr>
      <vt:lpstr>Cybersecurity Domain Areas</vt:lpstr>
      <vt:lpstr>Cybersecurity Domain Areas</vt:lpstr>
      <vt:lpstr>Cybersecurity Domain Areas</vt:lpstr>
      <vt:lpstr>Cybersecurity Domain Areas</vt:lpstr>
      <vt:lpstr>Why Can’t We Get Along?</vt:lpstr>
      <vt:lpstr>Why Can’t We Get Along Cont.</vt:lpstr>
      <vt:lpstr>Cybersecurity is an Infinite Game….</vt:lpstr>
      <vt:lpstr>….Engineering is not</vt:lpstr>
      <vt:lpstr>Make Cyber Part of the Aerospace Engineering Process</vt:lpstr>
      <vt:lpstr>Cyber and the Infinite Cultural Shift</vt:lpstr>
      <vt:lpstr>Infinite cyber and space systems</vt:lpstr>
      <vt:lpstr>Impact of Automation / AI / ML and SV’s</vt:lpstr>
      <vt:lpstr>Traditional AI Attacks &amp; Problems in Space</vt:lpstr>
      <vt:lpstr>Impact of Zero Trust on Space</vt:lpstr>
      <vt:lpstr>Space Cyber &amp; ZT</vt:lpstr>
      <vt:lpstr>Impact of Quantum on Space</vt:lpstr>
      <vt:lpstr>Impact of Quantum on Space Cont. </vt:lpstr>
      <vt:lpstr>Space Cyber &amp; Quantum: The Modernization Problem</vt:lpstr>
      <vt:lpstr>Maximizing Cost Benefit</vt:lpstr>
      <vt:lpstr>A path forward for cybersecurity in space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Oakley, Jacob</cp:lastModifiedBy>
  <cp:revision>296</cp:revision>
  <dcterms:created xsi:type="dcterms:W3CDTF">2019-09-18T19:41:55Z</dcterms:created>
  <dcterms:modified xsi:type="dcterms:W3CDTF">2025-04-22T13:57:15Z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